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1309350" cx="20104100"/>
  <p:notesSz cx="20104100" cy="11309350"/>
  <p:embeddedFontLst>
    <p:embeddedFont>
      <p:font typeface="Helvetica Neue"/>
      <p:regular r:id="rId36"/>
      <p:bold r:id="rId37"/>
      <p:italic r:id="rId38"/>
      <p:boldItalic r:id="rId39"/>
    </p:embeddedFont>
    <p:embeddedFont>
      <p:font typeface="Arial Black"/>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41" roundtripDataSignature="AMtx7mhcOWd9BbKLBIBi7Vw6oJ2C5mkN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sz="1200"/>
              <a:t>‹#›</a:t>
            </a:fld>
            <a:endParaRPr sz="1200"/>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1: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1:notes"/>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b="0" l="0" r="0" t="0"/>
          <a:stretch/>
        </p:blipFill>
        <p:spPr>
          <a:xfrm>
            <a:off x="0" y="396"/>
            <a:ext cx="20104810" cy="11308953"/>
          </a:xfrm>
          <a:prstGeom prst="rect">
            <a:avLst/>
          </a:prstGeom>
          <a:noFill/>
          <a:ln>
            <a:noFill/>
          </a:ln>
        </p:spPr>
      </p:pic>
      <p:sp>
        <p:nvSpPr>
          <p:cNvPr id="17" name="Google Shape;17;p32"/>
          <p:cNvSpPr txBox="1"/>
          <p:nvPr>
            <p:ph type="ctrTitle"/>
          </p:nvPr>
        </p:nvSpPr>
        <p:spPr>
          <a:xfrm>
            <a:off x="2838209" y="8700548"/>
            <a:ext cx="6781800" cy="5847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2"/>
          <p:cNvSpPr txBox="1"/>
          <p:nvPr>
            <p:ph idx="1" type="subTitle"/>
          </p:nvPr>
        </p:nvSpPr>
        <p:spPr>
          <a:xfrm>
            <a:off x="2838209" y="9612314"/>
            <a:ext cx="8712681"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24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p:nvPr/>
        </p:nvSpPr>
        <p:spPr>
          <a:xfrm>
            <a:off x="2838209" y="9464675"/>
            <a:ext cx="8841105" cy="0"/>
          </a:xfrm>
          <a:custGeom>
            <a:rect b="b" l="l" r="r" t="t"/>
            <a:pathLst>
              <a:path extrusionOk="0" h="120000" w="8841105">
                <a:moveTo>
                  <a:pt x="0" y="0"/>
                </a:moveTo>
                <a:lnTo>
                  <a:pt x="8840652" y="0"/>
                </a:lnTo>
              </a:path>
            </a:pathLst>
          </a:custGeom>
          <a:noFill/>
          <a:ln cap="flat" cmpd="sng" w="10450">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58" name="Shape 58"/>
        <p:cNvGrpSpPr/>
        <p:nvPr/>
      </p:nvGrpSpPr>
      <p:grpSpPr>
        <a:xfrm>
          <a:off x="0" y="0"/>
          <a:ext cx="0" cy="0"/>
          <a:chOff x="0" y="0"/>
          <a:chExt cx="0" cy="0"/>
        </a:xfrm>
      </p:grpSpPr>
      <p:pic>
        <p:nvPicPr>
          <p:cNvPr id="59" name="Google Shape;59;p41"/>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60" name="Google Shape;60;p41"/>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61" name="Google Shape;61;p41"/>
          <p:cNvSpPr/>
          <p:nvPr/>
        </p:nvSpPr>
        <p:spPr>
          <a:xfrm>
            <a:off x="4413250" y="42068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2" name="Google Shape;62;p41"/>
          <p:cNvSpPr txBox="1"/>
          <p:nvPr>
            <p:ph type="title"/>
          </p:nvPr>
        </p:nvSpPr>
        <p:spPr>
          <a:xfrm>
            <a:off x="4842028" y="45340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63" name="Shape 63"/>
        <p:cNvGrpSpPr/>
        <p:nvPr/>
      </p:nvGrpSpPr>
      <p:grpSpPr>
        <a:xfrm>
          <a:off x="0" y="0"/>
          <a:ext cx="0" cy="0"/>
          <a:chOff x="0" y="0"/>
          <a:chExt cx="0" cy="0"/>
        </a:xfrm>
      </p:grpSpPr>
      <p:pic>
        <p:nvPicPr>
          <p:cNvPr id="64" name="Google Shape;64;p42"/>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65" name="Google Shape;65;p42"/>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66" name="Google Shape;66;p42"/>
          <p:cNvSpPr/>
          <p:nvPr/>
        </p:nvSpPr>
        <p:spPr>
          <a:xfrm>
            <a:off x="7004050" y="73310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7" name="Google Shape;67;p42"/>
          <p:cNvSpPr txBox="1"/>
          <p:nvPr>
            <p:ph type="title"/>
          </p:nvPr>
        </p:nvSpPr>
        <p:spPr>
          <a:xfrm>
            <a:off x="7432828" y="76582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8"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pic>
        <p:nvPicPr>
          <p:cNvPr id="21" name="Google Shape;21;p33"/>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22" name="Google Shape;22;p33"/>
          <p:cNvSpPr txBox="1"/>
          <p:nvPr>
            <p:ph type="title"/>
          </p:nvPr>
        </p:nvSpPr>
        <p:spPr>
          <a:xfrm>
            <a:off x="6851650" y="7483475"/>
            <a:ext cx="9782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pic>
        <p:nvPicPr>
          <p:cNvPr id="24" name="Google Shape;24;p34"/>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25" name="Google Shape;25;p34"/>
          <p:cNvSpPr txBox="1"/>
          <p:nvPr>
            <p:ph type="title"/>
          </p:nvPr>
        </p:nvSpPr>
        <p:spPr>
          <a:xfrm>
            <a:off x="4794250" y="6950075"/>
            <a:ext cx="9782022" cy="1538883"/>
          </a:xfrm>
          <a:prstGeom prst="rect">
            <a:avLst/>
          </a:prstGeom>
          <a:noFill/>
          <a:ln>
            <a:noFill/>
          </a:ln>
        </p:spPr>
        <p:txBody>
          <a:bodyPr anchorCtr="0" anchor="t" bIns="0" lIns="0" spcFirstLastPara="1" rIns="0" wrap="square" tIns="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26" name="Shape 26"/>
        <p:cNvGrpSpPr/>
        <p:nvPr/>
      </p:nvGrpSpPr>
      <p:grpSpPr>
        <a:xfrm>
          <a:off x="0" y="0"/>
          <a:ext cx="0" cy="0"/>
          <a:chOff x="0" y="0"/>
          <a:chExt cx="0" cy="0"/>
        </a:xfrm>
      </p:grpSpPr>
      <p:sp>
        <p:nvSpPr>
          <p:cNvPr id="27" name="Google Shape;27;p35"/>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5"/>
          <p:cNvSpPr/>
          <p:nvPr/>
        </p:nvSpPr>
        <p:spPr>
          <a:xfrm>
            <a:off x="-6350"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 name="Google Shape;29;p35"/>
          <p:cNvSpPr/>
          <p:nvPr/>
        </p:nvSpPr>
        <p:spPr>
          <a:xfrm>
            <a:off x="16938421" y="10202309"/>
            <a:ext cx="1576070" cy="511175"/>
          </a:xfrm>
          <a:custGeom>
            <a:rect b="b" l="l" r="r" t="t"/>
            <a:pathLst>
              <a:path extrusionOk="0" h="511175" w="1576069">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extrusionOk="0" h="511175" w="1576069">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69">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69">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0" name="Google Shape;30;p35"/>
          <p:cNvSpPr/>
          <p:nvPr/>
        </p:nvSpPr>
        <p:spPr>
          <a:xfrm>
            <a:off x="18623540" y="10245307"/>
            <a:ext cx="378460" cy="469900"/>
          </a:xfrm>
          <a:custGeom>
            <a:rect b="b" l="l" r="r" t="t"/>
            <a:pathLst>
              <a:path extrusionOk="0" h="469900" w="378459">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31" name="Google Shape;31;p35"/>
          <p:cNvGrpSpPr/>
          <p:nvPr/>
        </p:nvGrpSpPr>
        <p:grpSpPr>
          <a:xfrm>
            <a:off x="19053919" y="10117702"/>
            <a:ext cx="427015" cy="597582"/>
            <a:chOff x="19053919" y="10117702"/>
            <a:chExt cx="427015" cy="597582"/>
          </a:xfrm>
        </p:grpSpPr>
        <p:sp>
          <p:nvSpPr>
            <p:cNvPr id="32" name="Google Shape;32;p35"/>
            <p:cNvSpPr/>
            <p:nvPr/>
          </p:nvSpPr>
          <p:spPr>
            <a:xfrm>
              <a:off x="19053919"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3" name="Google Shape;33;p35"/>
            <p:cNvPicPr preferRelativeResize="0"/>
            <p:nvPr/>
          </p:nvPicPr>
          <p:blipFill rotWithShape="1">
            <a:blip r:embed="rId2">
              <a:alphaModFix/>
            </a:blip>
            <a:srcRect b="0" l="0" r="0" t="0"/>
            <a:stretch/>
          </p:blipFill>
          <p:spPr>
            <a:xfrm>
              <a:off x="19368634" y="10117702"/>
              <a:ext cx="112300" cy="11226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4" name="Shape 34"/>
        <p:cNvGrpSpPr/>
        <p:nvPr/>
      </p:nvGrpSpPr>
      <p:grpSpPr>
        <a:xfrm>
          <a:off x="0" y="0"/>
          <a:ext cx="0" cy="0"/>
          <a:chOff x="0" y="0"/>
          <a:chExt cx="0" cy="0"/>
        </a:xfrm>
      </p:grpSpPr>
      <p:pic>
        <p:nvPicPr>
          <p:cNvPr id="35" name="Google Shape;35;p36"/>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36" name="Google Shape;36;p36"/>
          <p:cNvPicPr preferRelativeResize="0"/>
          <p:nvPr/>
        </p:nvPicPr>
        <p:blipFill rotWithShape="1">
          <a:blip r:embed="rId3">
            <a:alphaModFix/>
          </a:blip>
          <a:srcRect b="0" l="0" r="0" t="0"/>
          <a:stretch/>
        </p:blipFill>
        <p:spPr>
          <a:xfrm>
            <a:off x="0" y="3340"/>
            <a:ext cx="20109342" cy="11305614"/>
          </a:xfrm>
          <a:prstGeom prst="rect">
            <a:avLst/>
          </a:prstGeom>
          <a:noFill/>
          <a:ln>
            <a:noFill/>
          </a:ln>
        </p:spPr>
      </p:pic>
      <p:sp>
        <p:nvSpPr>
          <p:cNvPr id="37" name="Google Shape;37;p36"/>
          <p:cNvSpPr/>
          <p:nvPr/>
        </p:nvSpPr>
        <p:spPr>
          <a:xfrm>
            <a:off x="755650" y="62642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38" name="Google Shape;38;p36"/>
          <p:cNvSpPr txBox="1"/>
          <p:nvPr>
            <p:ph type="title"/>
          </p:nvPr>
        </p:nvSpPr>
        <p:spPr>
          <a:xfrm>
            <a:off x="1184428" y="65914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37"/>
          <p:cNvSpPr/>
          <p:nvPr/>
        </p:nvSpPr>
        <p:spPr>
          <a:xfrm>
            <a:off x="727227" y="10202309"/>
            <a:ext cx="1576070" cy="511175"/>
          </a:xfrm>
          <a:custGeom>
            <a:rect b="b" l="l" r="r" t="t"/>
            <a:pathLst>
              <a:path extrusionOk="0" h="511175" w="157607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extrusionOk="0" h="511175" w="157607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7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7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1" name="Google Shape;41;p37"/>
          <p:cNvSpPr/>
          <p:nvPr/>
        </p:nvSpPr>
        <p:spPr>
          <a:xfrm>
            <a:off x="2412348" y="10245307"/>
            <a:ext cx="378460" cy="469900"/>
          </a:xfrm>
          <a:custGeom>
            <a:rect b="b" l="l" r="r" t="t"/>
            <a:pathLst>
              <a:path extrusionOk="0" h="469900" w="37846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42" name="Google Shape;42;p37"/>
          <p:cNvGrpSpPr/>
          <p:nvPr/>
        </p:nvGrpSpPr>
        <p:grpSpPr>
          <a:xfrm>
            <a:off x="2842727" y="10117702"/>
            <a:ext cx="427015" cy="597582"/>
            <a:chOff x="2842727" y="10117702"/>
            <a:chExt cx="427015" cy="597582"/>
          </a:xfrm>
        </p:grpSpPr>
        <p:sp>
          <p:nvSpPr>
            <p:cNvPr id="43" name="Google Shape;43;p37"/>
            <p:cNvSpPr/>
            <p:nvPr/>
          </p:nvSpPr>
          <p:spPr>
            <a:xfrm>
              <a:off x="2842727"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44" name="Google Shape;44;p37"/>
            <p:cNvPicPr preferRelativeResize="0"/>
            <p:nvPr/>
          </p:nvPicPr>
          <p:blipFill rotWithShape="1">
            <a:blip r:embed="rId2">
              <a:alphaModFix/>
            </a:blip>
            <a:srcRect b="0" l="0" r="0" t="0"/>
            <a:stretch/>
          </p:blipFill>
          <p:spPr>
            <a:xfrm>
              <a:off x="3157442" y="10117702"/>
              <a:ext cx="112300" cy="112268"/>
            </a:xfrm>
            <a:prstGeom prst="rect">
              <a:avLst/>
            </a:prstGeom>
            <a:noFill/>
            <a:ln>
              <a:noFill/>
            </a:ln>
          </p:spPr>
        </p:pic>
      </p:grpSp>
      <p:sp>
        <p:nvSpPr>
          <p:cNvPr id="45" name="Google Shape;45;p37"/>
          <p:cNvSpPr/>
          <p:nvPr/>
        </p:nvSpPr>
        <p:spPr>
          <a:xfrm>
            <a:off x="17840597"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6" name="Google Shape;46;p37"/>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lvl1pPr indent="-228600" lvl="0" marL="457200" algn="r">
              <a:spcBef>
                <a:spcPts val="0"/>
              </a:spcBef>
              <a:spcAft>
                <a:spcPts val="0"/>
              </a:spcAft>
              <a:buSzPts val="1400"/>
              <a:buNone/>
              <a:defRPr b="1" sz="48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seño personalizado">
  <p:cSld name="5_Diseño personalizado">
    <p:spTree>
      <p:nvGrpSpPr>
        <p:cNvPr id="47" name="Shape 47"/>
        <p:cNvGrpSpPr/>
        <p:nvPr/>
      </p:nvGrpSpPr>
      <p:grpSpPr>
        <a:xfrm>
          <a:off x="0" y="0"/>
          <a:ext cx="0" cy="0"/>
          <a:chOff x="0" y="0"/>
          <a:chExt cx="0" cy="0"/>
        </a:xfrm>
      </p:grpSpPr>
      <p:pic>
        <p:nvPicPr>
          <p:cNvPr id="48" name="Google Shape;48;p38"/>
          <p:cNvPicPr preferRelativeResize="0"/>
          <p:nvPr/>
        </p:nvPicPr>
        <p:blipFill rotWithShape="1">
          <a:blip r:embed="rId2">
            <a:alphaModFix/>
          </a:blip>
          <a:srcRect b="0" l="0" r="0" t="0"/>
          <a:stretch/>
        </p:blipFill>
        <p:spPr>
          <a:xfrm>
            <a:off x="-1" y="3340"/>
            <a:ext cx="20110047" cy="11306010"/>
          </a:xfrm>
          <a:prstGeom prst="rect">
            <a:avLst/>
          </a:prstGeom>
          <a:noFill/>
          <a:ln>
            <a:noFill/>
          </a:ln>
        </p:spPr>
      </p:pic>
      <p:sp>
        <p:nvSpPr>
          <p:cNvPr id="49" name="Google Shape;49;p38"/>
          <p:cNvSpPr txBox="1"/>
          <p:nvPr>
            <p:ph type="title"/>
          </p:nvPr>
        </p:nvSpPr>
        <p:spPr>
          <a:xfrm>
            <a:off x="831850" y="7178675"/>
            <a:ext cx="9782022" cy="1538883"/>
          </a:xfrm>
          <a:prstGeom prst="rect">
            <a:avLst/>
          </a:prstGeom>
          <a:noFill/>
          <a:ln>
            <a:noFill/>
          </a:ln>
        </p:spPr>
        <p:txBody>
          <a:bodyPr anchorCtr="0" anchor="t" bIns="0" lIns="0" spcFirstLastPara="1" rIns="0" wrap="square" tIns="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iseño personalizado">
  <p:cSld name="6_Diseño personalizado">
    <p:spTree>
      <p:nvGrpSpPr>
        <p:cNvPr id="50" name="Shape 50"/>
        <p:cNvGrpSpPr/>
        <p:nvPr/>
      </p:nvGrpSpPr>
      <p:grpSpPr>
        <a:xfrm>
          <a:off x="0" y="0"/>
          <a:ext cx="0" cy="0"/>
          <a:chOff x="0" y="0"/>
          <a:chExt cx="0" cy="0"/>
        </a:xfrm>
      </p:grpSpPr>
      <p:pic>
        <p:nvPicPr>
          <p:cNvPr id="51" name="Google Shape;51;p39"/>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52" name="Google Shape;52;p39"/>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53" name="Google Shape;53;p39"/>
          <p:cNvSpPr/>
          <p:nvPr/>
        </p:nvSpPr>
        <p:spPr>
          <a:xfrm>
            <a:off x="7232650" y="7880350"/>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4" name="Google Shape;54;p39"/>
          <p:cNvSpPr txBox="1"/>
          <p:nvPr>
            <p:ph type="title"/>
          </p:nvPr>
        </p:nvSpPr>
        <p:spPr>
          <a:xfrm>
            <a:off x="7661428" y="8207476"/>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55" name="Shape 55"/>
        <p:cNvGrpSpPr/>
        <p:nvPr/>
      </p:nvGrpSpPr>
      <p:grpSpPr>
        <a:xfrm>
          <a:off x="0" y="0"/>
          <a:ext cx="0" cy="0"/>
          <a:chOff x="0" y="0"/>
          <a:chExt cx="0" cy="0"/>
        </a:xfrm>
      </p:grpSpPr>
      <p:pic>
        <p:nvPicPr>
          <p:cNvPr id="56" name="Google Shape;56;p40"/>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57" name="Google Shape;57;p40"/>
          <p:cNvSpPr txBox="1"/>
          <p:nvPr>
            <p:ph type="title"/>
          </p:nvPr>
        </p:nvSpPr>
        <p:spPr>
          <a:xfrm>
            <a:off x="6623050" y="7026275"/>
            <a:ext cx="9782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12314421" y="714594"/>
            <a:ext cx="5259705" cy="91566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31"/>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31"/>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31"/>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ctrTitle"/>
          </p:nvPr>
        </p:nvSpPr>
        <p:spPr>
          <a:xfrm>
            <a:off x="2889250" y="8169275"/>
            <a:ext cx="8749511" cy="175432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ESTRATEGIAS PARA EL TRATAMIENTO DE DATOS</a:t>
            </a:r>
            <a:br>
              <a:rPr lang="es-CL" sz="3800"/>
            </a:br>
            <a:endParaRPr sz="3800"/>
          </a:p>
        </p:txBody>
      </p:sp>
      <p:sp>
        <p:nvSpPr>
          <p:cNvPr id="75" name="Google Shape;75;p1"/>
          <p:cNvSpPr txBox="1"/>
          <p:nvPr>
            <p:ph idx="1" type="subTitle"/>
          </p:nvPr>
        </p:nvSpPr>
        <p:spPr>
          <a:xfrm>
            <a:off x="2926080" y="9554269"/>
            <a:ext cx="8712681"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latin typeface="Arial"/>
                <a:ea typeface="Arial"/>
                <a:cs typeface="Arial"/>
                <a:sym typeface="Arial"/>
              </a:rPr>
              <a:t>MLY0100 MACHINE LEARNING</a:t>
            </a:r>
            <a:endParaRPr sz="24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49" name="Google Shape;149;p10"/>
          <p:cNvSpPr txBox="1"/>
          <p:nvPr/>
        </p:nvSpPr>
        <p:spPr>
          <a:xfrm>
            <a:off x="2432050" y="1844675"/>
            <a:ext cx="8153400" cy="811740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DESCARTE o </a:t>
            </a:r>
            <a:r>
              <a:rPr b="1" lang="es-CL" sz="2400"/>
              <a:t>ELIMINACIÓN</a:t>
            </a:r>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1200"/>
              </a:spcBef>
              <a:spcAft>
                <a:spcPts val="0"/>
              </a:spcAft>
              <a:buClr>
                <a:srgbClr val="000000"/>
              </a:buClr>
              <a:buSzPts val="2800"/>
              <a:buFont typeface="Arial"/>
              <a:buNone/>
            </a:pPr>
            <a:r>
              <a:rPr lang="es-CL" sz="2400">
                <a:solidFill>
                  <a:srgbClr val="000000"/>
                </a:solidFill>
                <a:latin typeface="Arial"/>
                <a:ea typeface="Arial"/>
                <a:cs typeface="Arial"/>
                <a:sym typeface="Arial"/>
              </a:rPr>
              <a:t>Eliminar los ejemplos (o variables) con MV: sencillo, pero no se puede aplicar siempre. </a:t>
            </a:r>
            <a:r>
              <a:rPr b="1" lang="es-CL" sz="2400">
                <a:solidFill>
                  <a:srgbClr val="FF0000"/>
                </a:solidFill>
                <a:latin typeface="Arial"/>
                <a:ea typeface="Arial"/>
                <a:cs typeface="Arial"/>
                <a:sym typeface="Arial"/>
              </a:rPr>
              <a:t>Sólo cuando el porcentaje de datos faltantes es pequeño</a:t>
            </a:r>
            <a:r>
              <a:rPr lang="es-CL" sz="2400">
                <a:solidFill>
                  <a:srgbClr val="000000"/>
                </a:solidFill>
                <a:latin typeface="Arial"/>
                <a:ea typeface="Arial"/>
                <a:cs typeface="Arial"/>
                <a:sym typeface="Arial"/>
              </a:rPr>
              <a:t>.</a:t>
            </a:r>
            <a:endParaRPr/>
          </a:p>
          <a:p>
            <a:pPr indent="0" lvl="0" marL="0" rtl="0" algn="just">
              <a:lnSpc>
                <a:spcPct val="100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0" rtl="0" algn="just">
              <a:lnSpc>
                <a:spcPct val="100000"/>
              </a:lnSpc>
              <a:spcBef>
                <a:spcPts val="400"/>
              </a:spcBef>
              <a:spcAft>
                <a:spcPts val="0"/>
              </a:spcAft>
              <a:buClr>
                <a:srgbClr val="000000"/>
              </a:buClr>
              <a:buSzPts val="2800"/>
              <a:buFont typeface="Arial"/>
              <a:buNone/>
            </a:pPr>
            <a:r>
              <a:rPr lang="es-CL" sz="2400">
                <a:solidFill>
                  <a:srgbClr val="000000"/>
                </a:solidFill>
                <a:latin typeface="Arial"/>
                <a:ea typeface="Arial"/>
                <a:cs typeface="Arial"/>
                <a:sym typeface="Arial"/>
              </a:rPr>
              <a:t>Si el porcentaje de MV es grande, debemos pensar en otra solución. Es bueno ver como están distribuido los MV en el dataset completo.</a:t>
            </a:r>
            <a:endParaRPr/>
          </a:p>
          <a:p>
            <a:pPr indent="0" lvl="0" marL="0" rtl="0" algn="just">
              <a:lnSpc>
                <a:spcPct val="100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0" rtl="0" algn="just">
              <a:lnSpc>
                <a:spcPct val="100000"/>
              </a:lnSpc>
              <a:spcBef>
                <a:spcPts val="400"/>
              </a:spcBef>
              <a:spcAft>
                <a:spcPts val="0"/>
              </a:spcAft>
              <a:buClr>
                <a:srgbClr val="000000"/>
              </a:buClr>
              <a:buSzPts val="2800"/>
              <a:buFont typeface="Arial"/>
              <a:buNone/>
            </a:pPr>
            <a:r>
              <a:rPr lang="es-CL" sz="2400">
                <a:solidFill>
                  <a:srgbClr val="000000"/>
                </a:solidFill>
                <a:latin typeface="Arial"/>
                <a:ea typeface="Arial"/>
                <a:cs typeface="Arial"/>
                <a:sym typeface="Arial"/>
              </a:rPr>
              <a:t>Aunque existen diferentes técnicas, en general estas </a:t>
            </a:r>
            <a:r>
              <a:rPr lang="es-CL" sz="2400"/>
              <a:t>se</a:t>
            </a:r>
            <a:r>
              <a:rPr lang="es-CL" sz="2400">
                <a:solidFill>
                  <a:srgbClr val="000000"/>
                </a:solidFill>
                <a:latin typeface="Arial"/>
                <a:ea typeface="Arial"/>
                <a:cs typeface="Arial"/>
                <a:sym typeface="Arial"/>
              </a:rPr>
              <a:t> centran en tres:</a:t>
            </a:r>
            <a:endParaRPr/>
          </a:p>
          <a:p>
            <a:pPr indent="0" lvl="0" marL="0" rtl="0" algn="just">
              <a:lnSpc>
                <a:spcPct val="100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342900" lvl="0" marL="342900" rtl="0" algn="just">
              <a:lnSpc>
                <a:spcPct val="100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Eliminar valores faltantes</a:t>
            </a:r>
            <a:endParaRPr/>
          </a:p>
          <a:p>
            <a:pPr indent="-342900" lvl="0" marL="342900" rtl="0" algn="just">
              <a:lnSpc>
                <a:spcPct val="100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Eliminar filas del dataset faltantes</a:t>
            </a:r>
            <a:endParaRPr/>
          </a:p>
          <a:p>
            <a:pPr indent="-342900" lvl="0" marL="342900" rtl="0" algn="just">
              <a:lnSpc>
                <a:spcPct val="100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Eliminar columnas del dataset faltantes</a:t>
            </a:r>
            <a:endParaRPr/>
          </a:p>
          <a:p>
            <a:pPr indent="0" lvl="0" marL="0" rtl="0" algn="just">
              <a:lnSpc>
                <a:spcPct val="100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0" rtl="0" algn="just">
              <a:lnSpc>
                <a:spcPct val="100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50800" rtl="0" algn="just">
              <a:lnSpc>
                <a:spcPct val="107000"/>
              </a:lnSpc>
              <a:spcBef>
                <a:spcPts val="0"/>
              </a:spcBef>
              <a:spcAft>
                <a:spcPts val="0"/>
              </a:spcAft>
              <a:buNone/>
            </a:pPr>
            <a:r>
              <a:t/>
            </a:r>
            <a:endParaRPr sz="2400">
              <a:solidFill>
                <a:srgbClr val="000000"/>
              </a:solidFill>
              <a:latin typeface="Arial"/>
              <a:ea typeface="Arial"/>
              <a:cs typeface="Arial"/>
              <a:sym typeface="Arial"/>
            </a:endParaRPr>
          </a:p>
        </p:txBody>
      </p:sp>
      <p:pic>
        <p:nvPicPr>
          <p:cNvPr id="150" name="Google Shape;150;p10"/>
          <p:cNvPicPr preferRelativeResize="0"/>
          <p:nvPr/>
        </p:nvPicPr>
        <p:blipFill rotWithShape="1">
          <a:blip r:embed="rId3">
            <a:alphaModFix/>
          </a:blip>
          <a:srcRect b="0" l="0" r="0" t="0"/>
          <a:stretch/>
        </p:blipFill>
        <p:spPr>
          <a:xfrm>
            <a:off x="11347450" y="2796588"/>
            <a:ext cx="8266053" cy="4495800"/>
          </a:xfrm>
          <a:prstGeom prst="rect">
            <a:avLst/>
          </a:prstGeom>
          <a:noFill/>
          <a:ln>
            <a:noFill/>
          </a:ln>
        </p:spPr>
      </p:pic>
      <p:sp>
        <p:nvSpPr>
          <p:cNvPr id="151" name="Google Shape;151;p10"/>
          <p:cNvSpPr txBox="1"/>
          <p:nvPr/>
        </p:nvSpPr>
        <p:spPr>
          <a:xfrm>
            <a:off x="12490450" y="8163838"/>
            <a:ext cx="6997800"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CL" sz="1100" u="none" cap="none" strike="noStrike">
                <a:solidFill>
                  <a:srgbClr val="000000"/>
                </a:solidFill>
                <a:latin typeface="Arial"/>
                <a:ea typeface="Arial"/>
                <a:cs typeface="Arial"/>
                <a:sym typeface="Arial"/>
              </a:rPr>
              <a:t>Fuente: https://www.kaggle.com/parulpandey/a-guide-to-handling-missing-values-in-python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58" name="Google Shape;158;p11"/>
          <p:cNvSpPr txBox="1"/>
          <p:nvPr/>
        </p:nvSpPr>
        <p:spPr>
          <a:xfrm>
            <a:off x="2432050" y="1844675"/>
            <a:ext cx="8153400" cy="577770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DESCARTE o </a:t>
            </a:r>
            <a:r>
              <a:rPr b="1" lang="es-CL" sz="2400"/>
              <a:t>ELIMINACIÓN</a:t>
            </a:r>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0" rtl="0" algn="just">
              <a:spcBef>
                <a:spcPts val="1200"/>
              </a:spcBef>
              <a:spcAft>
                <a:spcPts val="0"/>
              </a:spcAft>
              <a:buNone/>
            </a:pPr>
            <a:r>
              <a:rPr lang="es-CL" sz="2400">
                <a:solidFill>
                  <a:srgbClr val="000000"/>
                </a:solidFill>
                <a:latin typeface="Arial"/>
                <a:ea typeface="Arial"/>
                <a:cs typeface="Arial"/>
                <a:sym typeface="Arial"/>
              </a:rPr>
              <a:t>Una forma es la eliminación por pares (pairwise deletion),  </a:t>
            </a:r>
            <a:r>
              <a:rPr b="1" lang="es-CL" sz="2400">
                <a:solidFill>
                  <a:srgbClr val="000000"/>
                </a:solidFill>
                <a:latin typeface="Arial"/>
                <a:ea typeface="Arial"/>
                <a:cs typeface="Arial"/>
                <a:sym typeface="Arial"/>
              </a:rPr>
              <a:t>donde se quitarán únicamente las casillas con el dato faltante</a:t>
            </a:r>
            <a:r>
              <a:rPr lang="es-CL" sz="2400">
                <a:solidFill>
                  <a:srgbClr val="000000"/>
                </a:solidFill>
                <a:latin typeface="Arial"/>
                <a:ea typeface="Arial"/>
                <a:cs typeface="Arial"/>
                <a:sym typeface="Arial"/>
              </a:rPr>
              <a:t>. </a:t>
            </a:r>
            <a:endParaRPr/>
          </a:p>
          <a:p>
            <a:pPr indent="0" lvl="0" marL="0" rtl="0" algn="just">
              <a:spcBef>
                <a:spcPts val="400"/>
              </a:spcBef>
              <a:spcAft>
                <a:spcPts val="0"/>
              </a:spcAft>
              <a:buNone/>
            </a:pPr>
            <a:r>
              <a:t/>
            </a:r>
            <a:endParaRPr sz="2400">
              <a:solidFill>
                <a:srgbClr val="000000"/>
              </a:solidFill>
              <a:latin typeface="Arial"/>
              <a:ea typeface="Arial"/>
              <a:cs typeface="Arial"/>
              <a:sym typeface="Arial"/>
            </a:endParaRPr>
          </a:p>
          <a:p>
            <a:pPr indent="0" lvl="0" marL="0" rtl="0" algn="just">
              <a:spcBef>
                <a:spcPts val="400"/>
              </a:spcBef>
              <a:spcAft>
                <a:spcPts val="0"/>
              </a:spcAft>
              <a:buNone/>
            </a:pPr>
            <a:r>
              <a:t/>
            </a:r>
            <a:endParaRPr sz="2400">
              <a:solidFill>
                <a:srgbClr val="000000"/>
              </a:solidFill>
              <a:latin typeface="Arial"/>
              <a:ea typeface="Arial"/>
              <a:cs typeface="Arial"/>
              <a:sym typeface="Arial"/>
            </a:endParaRPr>
          </a:p>
          <a:p>
            <a:pPr indent="0" lvl="0" marL="0" rtl="0" algn="just">
              <a:spcBef>
                <a:spcPts val="400"/>
              </a:spcBef>
              <a:spcAft>
                <a:spcPts val="0"/>
              </a:spcAft>
              <a:buNone/>
            </a:pPr>
            <a:r>
              <a:rPr lang="es-CL" sz="2400">
                <a:solidFill>
                  <a:srgbClr val="000000"/>
                </a:solidFill>
                <a:latin typeface="Arial"/>
                <a:ea typeface="Arial"/>
                <a:cs typeface="Arial"/>
                <a:sym typeface="Arial"/>
              </a:rPr>
              <a:t>La ventaja es que </a:t>
            </a:r>
            <a:r>
              <a:rPr lang="es-CL" sz="2400"/>
              <a:t>preservamos</a:t>
            </a:r>
            <a:r>
              <a:rPr lang="es-CL" sz="2400">
                <a:solidFill>
                  <a:srgbClr val="000000"/>
                </a:solidFill>
                <a:latin typeface="Arial"/>
                <a:ea typeface="Arial"/>
                <a:cs typeface="Arial"/>
                <a:sym typeface="Arial"/>
              </a:rPr>
              <a:t> los datos conocidos, pero la desventaja es que podremos tener características (es decir columnas) con diferente cantidad de datos, lo que puede complicar el entrenamiento de un modelo de Machine Learning pues el número de datos debe ser el mismo para cada característica:</a:t>
            </a:r>
            <a:endParaRPr/>
          </a:p>
          <a:p>
            <a:pPr indent="0" lvl="0" marL="0" rtl="0" algn="just">
              <a:spcBef>
                <a:spcPts val="400"/>
              </a:spcBef>
              <a:spcAft>
                <a:spcPts val="0"/>
              </a:spcAft>
              <a:buNone/>
            </a:pPr>
            <a:r>
              <a:t/>
            </a:r>
            <a:endParaRPr sz="2400">
              <a:solidFill>
                <a:srgbClr val="000000"/>
              </a:solidFill>
              <a:latin typeface="Arial"/>
              <a:ea typeface="Arial"/>
              <a:cs typeface="Arial"/>
              <a:sym typeface="Arial"/>
            </a:endParaRPr>
          </a:p>
        </p:txBody>
      </p:sp>
      <p:sp>
        <p:nvSpPr>
          <p:cNvPr id="159" name="Google Shape;159;p11"/>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pic>
        <p:nvPicPr>
          <p:cNvPr id="160" name="Google Shape;160;p11"/>
          <p:cNvPicPr preferRelativeResize="0"/>
          <p:nvPr/>
        </p:nvPicPr>
        <p:blipFill rotWithShape="1">
          <a:blip r:embed="rId3">
            <a:alphaModFix/>
          </a:blip>
          <a:srcRect b="0" l="0" r="0" t="0"/>
          <a:stretch/>
        </p:blipFill>
        <p:spPr>
          <a:xfrm>
            <a:off x="10890250" y="3063875"/>
            <a:ext cx="8088086" cy="403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2"/>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66" name="Google Shape;166;p12"/>
          <p:cNvSpPr txBox="1"/>
          <p:nvPr/>
        </p:nvSpPr>
        <p:spPr>
          <a:xfrm>
            <a:off x="2432050" y="1844675"/>
            <a:ext cx="8153400" cy="456690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DESCARTE o </a:t>
            </a:r>
            <a:r>
              <a:rPr b="1" lang="es-CL" sz="2400"/>
              <a:t>ELIMINACIÓN</a:t>
            </a:r>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0" rtl="0" algn="just">
              <a:spcBef>
                <a:spcPts val="1200"/>
              </a:spcBef>
              <a:spcAft>
                <a:spcPts val="0"/>
              </a:spcAft>
              <a:buNone/>
            </a:pPr>
            <a:r>
              <a:rPr lang="es-CL" sz="2400">
                <a:solidFill>
                  <a:srgbClr val="000000"/>
                </a:solidFill>
                <a:latin typeface="Arial"/>
                <a:ea typeface="Arial"/>
                <a:cs typeface="Arial"/>
                <a:sym typeface="Arial"/>
              </a:rPr>
              <a:t>Una forma más agresiva, es la eliminación de la lista (listwise deletion).</a:t>
            </a:r>
            <a:endParaRPr/>
          </a:p>
          <a:p>
            <a:pPr indent="0" lvl="0" marL="0" rtl="0" algn="just">
              <a:spcBef>
                <a:spcPts val="400"/>
              </a:spcBef>
              <a:spcAft>
                <a:spcPts val="0"/>
              </a:spcAft>
              <a:buNone/>
            </a:pPr>
            <a:r>
              <a:t/>
            </a:r>
            <a:endParaRPr sz="2400">
              <a:solidFill>
                <a:srgbClr val="000000"/>
              </a:solidFill>
              <a:latin typeface="Arial"/>
              <a:ea typeface="Arial"/>
              <a:cs typeface="Arial"/>
              <a:sym typeface="Arial"/>
            </a:endParaRPr>
          </a:p>
          <a:p>
            <a:pPr indent="0" lvl="0" marL="0" rtl="0" algn="just">
              <a:spcBef>
                <a:spcPts val="400"/>
              </a:spcBef>
              <a:spcAft>
                <a:spcPts val="0"/>
              </a:spcAft>
              <a:buNone/>
            </a:pPr>
            <a:r>
              <a:rPr lang="es-CL" sz="2400">
                <a:solidFill>
                  <a:srgbClr val="000000"/>
                </a:solidFill>
                <a:latin typeface="Arial"/>
                <a:ea typeface="Arial"/>
                <a:cs typeface="Arial"/>
                <a:sym typeface="Arial"/>
              </a:rPr>
              <a:t>La cual consiste en </a:t>
            </a:r>
            <a:r>
              <a:rPr b="1" lang="es-CL" sz="2400">
                <a:solidFill>
                  <a:srgbClr val="000000"/>
                </a:solidFill>
                <a:latin typeface="Arial"/>
                <a:ea typeface="Arial"/>
                <a:cs typeface="Arial"/>
                <a:sym typeface="Arial"/>
              </a:rPr>
              <a:t>remover del set de datos las filas que contengan datos faltantes</a:t>
            </a:r>
            <a:r>
              <a:rPr lang="es-CL" sz="2400">
                <a:solidFill>
                  <a:srgbClr val="000000"/>
                </a:solidFill>
                <a:latin typeface="Arial"/>
                <a:ea typeface="Arial"/>
                <a:cs typeface="Arial"/>
                <a:sym typeface="Arial"/>
              </a:rPr>
              <a:t>, con la desventaja de que al eliminar la fila completa eliminaremos también algunos datos existentes, lo que puede llevar a una pérdida significativa de información</a:t>
            </a:r>
            <a:endParaRPr sz="2400">
              <a:solidFill>
                <a:srgbClr val="000000"/>
              </a:solidFill>
              <a:latin typeface="Arial"/>
              <a:ea typeface="Arial"/>
              <a:cs typeface="Arial"/>
              <a:sym typeface="Arial"/>
            </a:endParaRPr>
          </a:p>
          <a:p>
            <a:pPr indent="0" lvl="0" marL="50800" rtl="0" algn="just">
              <a:lnSpc>
                <a:spcPct val="107000"/>
              </a:lnSpc>
              <a:spcBef>
                <a:spcPts val="0"/>
              </a:spcBef>
              <a:spcAft>
                <a:spcPts val="0"/>
              </a:spcAft>
              <a:buNone/>
            </a:pPr>
            <a:r>
              <a:t/>
            </a:r>
            <a:endParaRPr sz="2400">
              <a:solidFill>
                <a:srgbClr val="000000"/>
              </a:solidFill>
              <a:latin typeface="Arial"/>
              <a:ea typeface="Arial"/>
              <a:cs typeface="Arial"/>
              <a:sym typeface="Arial"/>
            </a:endParaRPr>
          </a:p>
        </p:txBody>
      </p:sp>
      <p:sp>
        <p:nvSpPr>
          <p:cNvPr id="167" name="Google Shape;167;p12"/>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pic>
        <p:nvPicPr>
          <p:cNvPr id="168" name="Google Shape;168;p12"/>
          <p:cNvPicPr preferRelativeResize="0"/>
          <p:nvPr/>
        </p:nvPicPr>
        <p:blipFill rotWithShape="1">
          <a:blip r:embed="rId3">
            <a:alphaModFix/>
          </a:blip>
          <a:srcRect b="0" l="0" r="0" t="0"/>
          <a:stretch/>
        </p:blipFill>
        <p:spPr>
          <a:xfrm>
            <a:off x="11195050" y="3063875"/>
            <a:ext cx="8393297" cy="419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3"/>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74" name="Google Shape;174;p13"/>
          <p:cNvSpPr txBox="1"/>
          <p:nvPr/>
        </p:nvSpPr>
        <p:spPr>
          <a:xfrm>
            <a:off x="2432050" y="1844675"/>
            <a:ext cx="8153400" cy="8583247"/>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IMPUTACIÓN</a:t>
            </a:r>
            <a:endParaRPr/>
          </a:p>
          <a:p>
            <a:pPr indent="0" lvl="0" marL="0" rtl="0" algn="just">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Clr>
                <a:srgbClr val="000000"/>
              </a:buClr>
              <a:buSzPts val="2800"/>
              <a:buFont typeface="Arial"/>
              <a:buNone/>
            </a:pPr>
            <a:r>
              <a:rPr lang="es-CL" sz="2400">
                <a:solidFill>
                  <a:srgbClr val="000000"/>
                </a:solidFill>
                <a:latin typeface="Arial"/>
                <a:ea typeface="Arial"/>
                <a:cs typeface="Arial"/>
                <a:sym typeface="Arial"/>
              </a:rPr>
              <a:t>En muchos casos, la mejor opción es imputar datos, ya que esto permite trabajar con todos los datos aunque produzca un sesgo.</a:t>
            </a:r>
            <a:endParaRPr/>
          </a:p>
          <a:p>
            <a:pPr indent="0" lvl="0" marL="0" rtl="0" algn="just">
              <a:lnSpc>
                <a:spcPct val="115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Clr>
                <a:srgbClr val="000000"/>
              </a:buClr>
              <a:buSzPts val="2800"/>
              <a:buFont typeface="Arial"/>
              <a:buNone/>
            </a:pPr>
            <a:r>
              <a:rPr lang="es-CL" sz="2400">
                <a:solidFill>
                  <a:srgbClr val="000000"/>
                </a:solidFill>
                <a:latin typeface="Arial"/>
                <a:ea typeface="Arial"/>
                <a:cs typeface="Arial"/>
                <a:sym typeface="Arial"/>
              </a:rPr>
              <a:t>Existen muchas técnicas para lidiar con esto. La taxonomía no está 100% definida, pero acá entregamos un ejemplo.</a:t>
            </a:r>
            <a:endParaRPr/>
          </a:p>
          <a:p>
            <a:pPr indent="0" lvl="0" marL="0" rtl="0" algn="just">
              <a:lnSpc>
                <a:spcPct val="115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0" marR="0" rtl="0" algn="just">
              <a:lnSpc>
                <a:spcPct val="115000"/>
              </a:lnSpc>
              <a:spcBef>
                <a:spcPts val="400"/>
              </a:spcBef>
              <a:spcAft>
                <a:spcPts val="0"/>
              </a:spcAft>
              <a:buNone/>
            </a:pPr>
            <a:r>
              <a:rPr b="1" lang="es-CL" sz="2400">
                <a:solidFill>
                  <a:srgbClr val="FF0000"/>
                </a:solidFill>
                <a:latin typeface="Arial"/>
                <a:ea typeface="Arial"/>
                <a:cs typeface="Arial"/>
                <a:sym typeface="Arial"/>
              </a:rPr>
              <a:t>Las técnicas de imputación están enfocadas a variables numéricas</a:t>
            </a:r>
            <a:r>
              <a:rPr lang="es-CL" sz="2400">
                <a:solidFill>
                  <a:srgbClr val="000000"/>
                </a:solidFill>
                <a:latin typeface="Arial"/>
                <a:ea typeface="Arial"/>
                <a:cs typeface="Arial"/>
                <a:sym typeface="Arial"/>
              </a:rPr>
              <a:t>.</a:t>
            </a:r>
            <a:endParaRPr/>
          </a:p>
          <a:p>
            <a:pPr indent="0" lvl="0" marL="0" marR="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marR="0" rtl="0" algn="just">
              <a:lnSpc>
                <a:spcPct val="115000"/>
              </a:lnSpc>
              <a:spcBef>
                <a:spcPts val="400"/>
              </a:spcBef>
              <a:spcAft>
                <a:spcPts val="0"/>
              </a:spcAft>
              <a:buNone/>
            </a:pPr>
            <a:r>
              <a:rPr lang="es-CL" sz="2400">
                <a:solidFill>
                  <a:srgbClr val="000000"/>
                </a:solidFill>
                <a:latin typeface="Arial"/>
                <a:ea typeface="Arial"/>
                <a:cs typeface="Arial"/>
                <a:sym typeface="Arial"/>
              </a:rPr>
              <a:t>Para </a:t>
            </a:r>
            <a:r>
              <a:rPr b="1" lang="es-CL" sz="2400">
                <a:solidFill>
                  <a:srgbClr val="000000"/>
                </a:solidFill>
                <a:latin typeface="Arial"/>
                <a:ea typeface="Arial"/>
                <a:cs typeface="Arial"/>
                <a:sym typeface="Arial"/>
              </a:rPr>
              <a:t>variables categóricas se podría imputar con la moda, pero es preferible realizar un encoding antes, identificando si es una variable categórica nominal u ordinal</a:t>
            </a:r>
            <a:r>
              <a:rPr lang="es-CL" sz="2400">
                <a:solidFill>
                  <a:srgbClr val="000000"/>
                </a:solidFill>
                <a:latin typeface="Arial"/>
                <a:ea typeface="Arial"/>
                <a:cs typeface="Arial"/>
                <a:sym typeface="Arial"/>
              </a:rPr>
              <a:t>.</a:t>
            </a:r>
            <a:endParaRPr/>
          </a:p>
          <a:p>
            <a:pPr indent="0" lvl="0" marL="0" rtl="0" algn="just">
              <a:lnSpc>
                <a:spcPct val="115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50800" rtl="0" algn="just">
              <a:lnSpc>
                <a:spcPct val="107000"/>
              </a:lnSpc>
              <a:spcBef>
                <a:spcPts val="0"/>
              </a:spcBef>
              <a:spcAft>
                <a:spcPts val="0"/>
              </a:spcAft>
              <a:buNone/>
            </a:pPr>
            <a:r>
              <a:t/>
            </a:r>
            <a:endParaRPr sz="2400">
              <a:solidFill>
                <a:srgbClr val="000000"/>
              </a:solidFill>
              <a:latin typeface="Arial"/>
              <a:ea typeface="Arial"/>
              <a:cs typeface="Arial"/>
              <a:sym typeface="Arial"/>
            </a:endParaRPr>
          </a:p>
        </p:txBody>
      </p:sp>
      <p:pic>
        <p:nvPicPr>
          <p:cNvPr id="175" name="Google Shape;175;p13"/>
          <p:cNvPicPr preferRelativeResize="0"/>
          <p:nvPr/>
        </p:nvPicPr>
        <p:blipFill rotWithShape="1">
          <a:blip r:embed="rId3">
            <a:alphaModFix/>
          </a:blip>
          <a:srcRect b="0" l="0" r="0" t="0"/>
          <a:stretch/>
        </p:blipFill>
        <p:spPr>
          <a:xfrm>
            <a:off x="11652250" y="2378075"/>
            <a:ext cx="8153400" cy="5435601"/>
          </a:xfrm>
          <a:prstGeom prst="rect">
            <a:avLst/>
          </a:prstGeom>
          <a:noFill/>
          <a:ln>
            <a:noFill/>
          </a:ln>
        </p:spPr>
      </p:pic>
      <p:sp>
        <p:nvSpPr>
          <p:cNvPr id="176" name="Google Shape;176;p13"/>
          <p:cNvSpPr txBox="1"/>
          <p:nvPr/>
        </p:nvSpPr>
        <p:spPr>
          <a:xfrm>
            <a:off x="12490450" y="8163838"/>
            <a:ext cx="6997800"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CL" sz="1100" u="none" cap="none" strike="noStrike">
                <a:solidFill>
                  <a:srgbClr val="000000"/>
                </a:solidFill>
                <a:latin typeface="Arial"/>
                <a:ea typeface="Arial"/>
                <a:cs typeface="Arial"/>
                <a:sym typeface="Arial"/>
              </a:rPr>
              <a:t>Fuente: https://www.kaggle.com/parulpandey/a-guide-to-handling-missing-values-in-python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4"/>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82" name="Google Shape;182;p14"/>
          <p:cNvSpPr txBox="1"/>
          <p:nvPr/>
        </p:nvSpPr>
        <p:spPr>
          <a:xfrm>
            <a:off x="2432050" y="1844675"/>
            <a:ext cx="8153400" cy="7653314"/>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IMPUTACIÓN</a:t>
            </a:r>
            <a:endParaRPr/>
          </a:p>
          <a:p>
            <a:pPr indent="0" lvl="0" marL="0" rtl="0" algn="just">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Clr>
                <a:srgbClr val="000000"/>
              </a:buClr>
              <a:buSzPts val="2800"/>
              <a:buFont typeface="Arial"/>
              <a:buNone/>
            </a:pPr>
            <a:r>
              <a:rPr lang="es-CL" sz="2400">
                <a:solidFill>
                  <a:srgbClr val="000000"/>
                </a:solidFill>
                <a:latin typeface="Arial"/>
                <a:ea typeface="Arial"/>
                <a:cs typeface="Arial"/>
                <a:sym typeface="Arial"/>
              </a:rPr>
              <a:t>En la imputación </a:t>
            </a:r>
            <a:r>
              <a:rPr b="1" lang="es-CL" sz="2400">
                <a:solidFill>
                  <a:srgbClr val="000000"/>
                </a:solidFill>
                <a:latin typeface="Arial"/>
                <a:ea typeface="Arial"/>
                <a:cs typeface="Arial"/>
                <a:sym typeface="Arial"/>
              </a:rPr>
              <a:t>lo que hacemos es mirar el comportamiento de los datos vecinos para poder estimar el valor del dato faltante</a:t>
            </a:r>
            <a:r>
              <a:rPr lang="es-CL" sz="2400">
                <a:solidFill>
                  <a:srgbClr val="000000"/>
                </a:solidFill>
                <a:latin typeface="Arial"/>
                <a:ea typeface="Arial"/>
                <a:cs typeface="Arial"/>
                <a:sym typeface="Arial"/>
              </a:rPr>
              <a:t>.</a:t>
            </a:r>
            <a:endParaRPr/>
          </a:p>
          <a:p>
            <a:pPr indent="0" lvl="0" marL="0" rtl="0" algn="just">
              <a:lnSpc>
                <a:spcPct val="115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Idealmente esta imputación no debería cambiar la distribución de nuestros datos. Así que si originalmente teníamos una distribución normal (con forma de campana), entonces después de la imputación se debería mantener esta distribución original .</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Acá podemos usar dos técnicas: </a:t>
            </a:r>
            <a:r>
              <a:rPr b="1" lang="es-CL" sz="2400">
                <a:solidFill>
                  <a:srgbClr val="FF0000"/>
                </a:solidFill>
                <a:latin typeface="Arial"/>
                <a:ea typeface="Arial"/>
                <a:cs typeface="Arial"/>
                <a:sym typeface="Arial"/>
              </a:rPr>
              <a:t>la imputación simple y la imputación múltiple</a:t>
            </a:r>
            <a:r>
              <a:rPr lang="es-CL" sz="2400">
                <a:solidFill>
                  <a:srgbClr val="000000"/>
                </a:solidFill>
                <a:latin typeface="Arial"/>
                <a:ea typeface="Arial"/>
                <a:cs typeface="Arial"/>
                <a:sym typeface="Arial"/>
              </a:rPr>
              <a:t>, y en ambos casos, las debemos usar sólo si estamos seguros de que los mecanismos son para datos faltantes completamente aleatorios.</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183" name="Google Shape;183;p14"/>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pic>
        <p:nvPicPr>
          <p:cNvPr id="184" name="Google Shape;184;p14"/>
          <p:cNvPicPr preferRelativeResize="0"/>
          <p:nvPr/>
        </p:nvPicPr>
        <p:blipFill rotWithShape="1">
          <a:blip r:embed="rId3">
            <a:alphaModFix/>
          </a:blip>
          <a:srcRect b="0" l="0" r="0" t="0"/>
          <a:stretch/>
        </p:blipFill>
        <p:spPr>
          <a:xfrm>
            <a:off x="11176301" y="2835275"/>
            <a:ext cx="8439451" cy="358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5"/>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90" name="Google Shape;190;p15"/>
          <p:cNvSpPr txBox="1"/>
          <p:nvPr/>
        </p:nvSpPr>
        <p:spPr>
          <a:xfrm>
            <a:off x="2432050" y="1844675"/>
            <a:ext cx="8153400" cy="850500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IMPUTACIÓN SIMPLE</a:t>
            </a:r>
            <a:endParaRPr/>
          </a:p>
          <a:p>
            <a:pPr indent="0" lvl="0" marL="0" rtl="0" algn="just">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En la imputación simple se usa un algoritmo para hacer una única estimación y el valor obtenido se usa para reemplazar el dato faltante correspondiente. En este caso las tres técnicas más usadas son:</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342900" lvl="0" marL="342900" rtl="0" algn="just">
              <a:lnSpc>
                <a:spcPct val="115000"/>
              </a:lnSpc>
              <a:spcBef>
                <a:spcPts val="400"/>
              </a:spcBef>
              <a:spcAft>
                <a:spcPts val="0"/>
              </a:spcAft>
              <a:buClr>
                <a:srgbClr val="000000"/>
              </a:buClr>
              <a:buSzPts val="2800"/>
              <a:buFont typeface="Arial"/>
              <a:buChar char="•"/>
            </a:pPr>
            <a:r>
              <a:rPr b="1" lang="es-CL" sz="2400">
                <a:solidFill>
                  <a:srgbClr val="000000"/>
                </a:solidFill>
                <a:latin typeface="Arial"/>
                <a:ea typeface="Arial"/>
                <a:cs typeface="Arial"/>
                <a:sym typeface="Arial"/>
              </a:rPr>
              <a:t>Imputación por la media o la mediana</a:t>
            </a:r>
            <a:r>
              <a:rPr lang="es-CL" sz="2400">
                <a:solidFill>
                  <a:srgbClr val="000000"/>
                </a:solidFill>
                <a:latin typeface="Arial"/>
                <a:ea typeface="Arial"/>
                <a:cs typeface="Arial"/>
                <a:sym typeface="Arial"/>
              </a:rPr>
              <a:t>: se </a:t>
            </a:r>
            <a:r>
              <a:rPr lang="es-CL" sz="2400"/>
              <a:t>calcula</a:t>
            </a:r>
            <a:r>
              <a:rPr lang="es-CL" sz="2400">
                <a:solidFill>
                  <a:srgbClr val="000000"/>
                </a:solidFill>
                <a:latin typeface="Arial"/>
                <a:ea typeface="Arial"/>
                <a:cs typeface="Arial"/>
                <a:sym typeface="Arial"/>
              </a:rPr>
              <a:t> la media o la mediana y se reemplazan los datos faltantes con cualquiera de estos dos valores.  Tiene </a:t>
            </a:r>
            <a:r>
              <a:rPr lang="es-CL" sz="2400">
                <a:solidFill>
                  <a:srgbClr val="FF0000"/>
                </a:solidFill>
                <a:latin typeface="Arial"/>
                <a:ea typeface="Arial"/>
                <a:cs typeface="Arial"/>
                <a:sym typeface="Arial"/>
              </a:rPr>
              <a:t>la desventaja de que al reemplazar muchos datos faltantes con un único valor estaremos cambiando la distribución de los datos</a:t>
            </a:r>
            <a:r>
              <a:rPr lang="es-CL"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317500" lvl="0" marL="342900" rtl="0" algn="just">
              <a:lnSpc>
                <a:spcPct val="115000"/>
              </a:lnSpc>
              <a:spcBef>
                <a:spcPts val="400"/>
              </a:spcBef>
              <a:spcAft>
                <a:spcPts val="0"/>
              </a:spcAft>
              <a:buSzPts val="2400"/>
              <a:buChar char="•"/>
            </a:pPr>
            <a:r>
              <a:rPr b="1" lang="es-CL" sz="2400"/>
              <a:t>Imputación por una constante:</a:t>
            </a:r>
            <a:r>
              <a:rPr lang="es-CL" sz="2400"/>
              <a:t> se reemplazan los valores faltantes con un valor que luego nos ayudará a reconocer estos registros como faltantes. Tiene la desventaja que el modelo de ML puede detectar reglas en los datos de manera errónea.</a:t>
            </a:r>
            <a:endParaRPr sz="2400"/>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191" name="Google Shape;191;p15"/>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97" name="Google Shape;197;p16"/>
          <p:cNvSpPr txBox="1"/>
          <p:nvPr/>
        </p:nvSpPr>
        <p:spPr>
          <a:xfrm>
            <a:off x="2432050" y="1844675"/>
            <a:ext cx="8153400" cy="935224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IMPUTACIÓN SIMPLE</a:t>
            </a:r>
            <a:endParaRPr/>
          </a:p>
          <a:p>
            <a:pPr indent="0" lvl="0" marL="0" rtl="0" algn="just">
              <a:spcBef>
                <a:spcPts val="1200"/>
              </a:spcBef>
              <a:spcAft>
                <a:spcPts val="0"/>
              </a:spcAft>
              <a:buNone/>
            </a:pPr>
            <a:r>
              <a:t/>
            </a:r>
            <a:endParaRPr sz="2400">
              <a:solidFill>
                <a:srgbClr val="000000"/>
              </a:solidFill>
              <a:latin typeface="Arial"/>
              <a:ea typeface="Arial"/>
              <a:cs typeface="Arial"/>
              <a:sym typeface="Arial"/>
            </a:endParaRPr>
          </a:p>
          <a:p>
            <a:pPr indent="-342900" lvl="0" marL="342900" rtl="0" algn="just">
              <a:lnSpc>
                <a:spcPct val="115000"/>
              </a:lnSpc>
              <a:spcBef>
                <a:spcPts val="400"/>
              </a:spcBef>
              <a:spcAft>
                <a:spcPts val="0"/>
              </a:spcAft>
              <a:buClr>
                <a:srgbClr val="000000"/>
              </a:buClr>
              <a:buSzPts val="2800"/>
              <a:buFont typeface="Arial"/>
              <a:buChar char="•"/>
            </a:pPr>
            <a:r>
              <a:rPr b="1" lang="es-CL" sz="2400">
                <a:solidFill>
                  <a:srgbClr val="000000"/>
                </a:solidFill>
                <a:latin typeface="Arial"/>
                <a:ea typeface="Arial"/>
                <a:cs typeface="Arial"/>
                <a:sym typeface="Arial"/>
              </a:rPr>
              <a:t>Hacer la imputación por regresión</a:t>
            </a:r>
            <a:r>
              <a:rPr lang="es-CL" sz="2400">
                <a:solidFill>
                  <a:srgbClr val="000000"/>
                </a:solidFill>
                <a:latin typeface="Arial"/>
                <a:ea typeface="Arial"/>
                <a:cs typeface="Arial"/>
                <a:sym typeface="Arial"/>
              </a:rPr>
              <a:t>. En este caso cada dato faltante es reemplazado con el valor predicho por un modelo de regresión. Aquí se preserva la distribución de los datos. Pero, </a:t>
            </a:r>
            <a:r>
              <a:rPr lang="es-CL" sz="2400">
                <a:solidFill>
                  <a:srgbClr val="FF0000"/>
                </a:solidFill>
                <a:latin typeface="Arial"/>
                <a:ea typeface="Arial"/>
                <a:cs typeface="Arial"/>
                <a:sym typeface="Arial"/>
              </a:rPr>
              <a:t>debe haber algún tipo de correlación entre las variables que estamos usando para construir este modelo</a:t>
            </a:r>
            <a:r>
              <a:rPr lang="es-CL" sz="2400">
                <a:solidFill>
                  <a:srgbClr val="000000"/>
                </a:solidFill>
                <a:latin typeface="Arial"/>
                <a:ea typeface="Arial"/>
                <a:cs typeface="Arial"/>
                <a:sym typeface="Arial"/>
              </a:rPr>
              <a:t>.</a:t>
            </a:r>
            <a:endParaRPr/>
          </a:p>
          <a:p>
            <a:pPr indent="-165100" lvl="0" marL="342900" rtl="0" algn="just">
              <a:lnSpc>
                <a:spcPct val="115000"/>
              </a:lnSpc>
              <a:spcBef>
                <a:spcPts val="400"/>
              </a:spcBef>
              <a:spcAft>
                <a:spcPts val="0"/>
              </a:spcAft>
              <a:buSzPts val="2800"/>
              <a:buFont typeface="Arial"/>
              <a:buNone/>
            </a:pPr>
            <a:r>
              <a:t/>
            </a:r>
            <a:endParaRPr sz="2400">
              <a:solidFill>
                <a:srgbClr val="000000"/>
              </a:solidFill>
              <a:latin typeface="Arial"/>
              <a:ea typeface="Arial"/>
              <a:cs typeface="Arial"/>
              <a:sym typeface="Arial"/>
            </a:endParaRPr>
          </a:p>
          <a:p>
            <a:pPr indent="-342900" lvl="0" marL="342900" rtl="0" algn="just">
              <a:lnSpc>
                <a:spcPct val="115000"/>
              </a:lnSpc>
              <a:spcBef>
                <a:spcPts val="400"/>
              </a:spcBef>
              <a:spcAft>
                <a:spcPts val="0"/>
              </a:spcAft>
              <a:buClr>
                <a:schemeClr val="dk1"/>
              </a:buClr>
              <a:buSzPts val="2800"/>
              <a:buFont typeface="Arial"/>
              <a:buChar char="•"/>
            </a:pPr>
            <a:r>
              <a:rPr b="1" lang="es-CL" sz="2400">
                <a:solidFill>
                  <a:schemeClr val="dk1"/>
                </a:solidFill>
                <a:latin typeface="Arial"/>
                <a:ea typeface="Arial"/>
                <a:cs typeface="Arial"/>
                <a:sym typeface="Arial"/>
              </a:rPr>
              <a:t>Imputación hot-deck</a:t>
            </a:r>
            <a:r>
              <a:rPr lang="es-CL" sz="2400">
                <a:solidFill>
                  <a:srgbClr val="000000"/>
                </a:solidFill>
                <a:latin typeface="Arial"/>
                <a:ea typeface="Arial"/>
                <a:cs typeface="Arial"/>
                <a:sym typeface="Arial"/>
              </a:rPr>
              <a:t>. En este caso, el dato faltante es reemplazado con valores tomados de datos “cercanos” al dato faltante. Dentro de esta categoría el método más usado es el de k-vecinos más cercanos (o kNN por sus siglas en Inglés: k-Nearest Neighbors). Es mucho más preciso que la media o la mediana, y puede funcionar en lugar de la regresión cuando los datos no están correlacionados</a:t>
            </a:r>
            <a:r>
              <a:rPr lang="es-CL" sz="2400">
                <a:solidFill>
                  <a:srgbClr val="FF0000"/>
                </a:solidFill>
                <a:latin typeface="Arial"/>
                <a:ea typeface="Arial"/>
                <a:cs typeface="Arial"/>
                <a:sym typeface="Arial"/>
              </a:rPr>
              <a:t>. La desventaja es que si tenemos muchos datos se requiere bastante tiempo de cómputo.</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198" name="Google Shape;198;p16"/>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204" name="Google Shape;204;p17"/>
          <p:cNvSpPr txBox="1"/>
          <p:nvPr/>
        </p:nvSpPr>
        <p:spPr>
          <a:xfrm>
            <a:off x="2432050" y="1844675"/>
            <a:ext cx="8153400" cy="895620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IMPUTACIÓN </a:t>
            </a:r>
            <a:r>
              <a:rPr b="1" lang="es-CL" sz="2400"/>
              <a:t>MÚLTIPLE</a:t>
            </a:r>
            <a:r>
              <a:rPr b="1" lang="es-CL" sz="2400">
                <a:solidFill>
                  <a:srgbClr val="000000"/>
                </a:solidFill>
                <a:latin typeface="Arial"/>
                <a:ea typeface="Arial"/>
                <a:cs typeface="Arial"/>
                <a:sym typeface="Arial"/>
              </a:rPr>
              <a:t>: EL ALGORITMO MICE</a:t>
            </a:r>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En la </a:t>
            </a:r>
            <a:r>
              <a:rPr b="1" lang="es-CL" sz="2400">
                <a:solidFill>
                  <a:srgbClr val="000000"/>
                </a:solidFill>
                <a:latin typeface="Arial"/>
                <a:ea typeface="Arial"/>
                <a:cs typeface="Arial"/>
                <a:sym typeface="Arial"/>
              </a:rPr>
              <a:t>imputación múltiple </a:t>
            </a:r>
            <a:r>
              <a:rPr lang="es-CL" sz="2400">
                <a:solidFill>
                  <a:srgbClr val="000000"/>
                </a:solidFill>
                <a:latin typeface="Arial"/>
                <a:ea typeface="Arial"/>
                <a:cs typeface="Arial"/>
                <a:sym typeface="Arial"/>
              </a:rPr>
              <a:t>se hacen múltiples estimaciones, que luego se combinan para producir un único valor, que será el usado para reemplazar el dato faltante correspondiente, con lo cual se puede disminuir el sesgo de la estimación.</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07000"/>
              </a:lnSpc>
              <a:spcBef>
                <a:spcPts val="0"/>
              </a:spcBef>
              <a:spcAft>
                <a:spcPts val="0"/>
              </a:spcAft>
              <a:buNone/>
            </a:pPr>
            <a:r>
              <a:rPr lang="es-CL" sz="2400">
                <a:solidFill>
                  <a:srgbClr val="000000"/>
                </a:solidFill>
                <a:latin typeface="Arial"/>
                <a:ea typeface="Arial"/>
                <a:cs typeface="Arial"/>
                <a:sym typeface="Arial"/>
              </a:rPr>
              <a:t>El método más usado es el algoritmo de Imputación Múltiple con Ecuaciones Encadenadas (o MICE por sus siglas en Inglés: </a:t>
            </a:r>
            <a:r>
              <a:rPr b="1" lang="es-CL" sz="2400">
                <a:solidFill>
                  <a:srgbClr val="000000"/>
                </a:solidFill>
                <a:latin typeface="Arial"/>
                <a:ea typeface="Arial"/>
                <a:cs typeface="Arial"/>
                <a:sym typeface="Arial"/>
              </a:rPr>
              <a:t>Multiple Imputation by Chained Equations</a:t>
            </a:r>
            <a:r>
              <a:rPr lang="es-CL" sz="2400">
                <a:solidFill>
                  <a:srgbClr val="000000"/>
                </a:solidFill>
                <a:latin typeface="Arial"/>
                <a:ea typeface="Arial"/>
                <a:cs typeface="Arial"/>
                <a:sym typeface="Arial"/>
              </a:rPr>
              <a:t>). Aquí, la idea es que progresivamente las estimaciones sean cada vez más precisas y se acerquen más y más al valor real.</a:t>
            </a:r>
            <a:endParaRPr/>
          </a:p>
          <a:p>
            <a:pPr indent="0" lvl="0" marL="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0" rtl="0" algn="just">
              <a:lnSpc>
                <a:spcPct val="107000"/>
              </a:lnSpc>
              <a:spcBef>
                <a:spcPts val="800"/>
              </a:spcBef>
              <a:spcAft>
                <a:spcPts val="0"/>
              </a:spcAft>
              <a:buNone/>
            </a:pPr>
            <a:r>
              <a:rPr lang="es-CL" sz="2400">
                <a:solidFill>
                  <a:srgbClr val="000000"/>
                </a:solidFill>
                <a:latin typeface="Arial"/>
                <a:ea typeface="Arial"/>
                <a:cs typeface="Arial"/>
                <a:sym typeface="Arial"/>
              </a:rPr>
              <a:t>Aunque es un método muy preciso, </a:t>
            </a:r>
            <a:r>
              <a:rPr lang="es-CL" sz="2400">
                <a:solidFill>
                  <a:srgbClr val="FF0000"/>
                </a:solidFill>
                <a:latin typeface="Arial"/>
                <a:ea typeface="Arial"/>
                <a:cs typeface="Arial"/>
                <a:sym typeface="Arial"/>
              </a:rPr>
              <a:t>requiere que haya relación lineal entre las variables</a:t>
            </a:r>
            <a:r>
              <a:rPr lang="es-CL" sz="2400">
                <a:solidFill>
                  <a:srgbClr val="000000"/>
                </a:solidFill>
                <a:latin typeface="Arial"/>
                <a:ea typeface="Arial"/>
                <a:cs typeface="Arial"/>
                <a:sym typeface="Arial"/>
              </a:rPr>
              <a:t>.</a:t>
            </a:r>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05" name="Google Shape;205;p17"/>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type="title"/>
          </p:nvPr>
        </p:nvSpPr>
        <p:spPr>
          <a:xfrm>
            <a:off x="222250" y="7407275"/>
            <a:ext cx="10393528" cy="1015663"/>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sz="6600"/>
              <a:t>OUTLIERS</a:t>
            </a:r>
            <a:endParaRPr/>
          </a:p>
        </p:txBody>
      </p:sp>
      <p:sp>
        <p:nvSpPr>
          <p:cNvPr id="211" name="Google Shape;211;p18"/>
          <p:cNvSpPr txBox="1"/>
          <p:nvPr/>
        </p:nvSpPr>
        <p:spPr>
          <a:xfrm>
            <a:off x="9089872" y="6188075"/>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9600">
                <a:solidFill>
                  <a:schemeClr val="dk1"/>
                </a:solidFill>
                <a:latin typeface="Arial Black"/>
                <a:ea typeface="Arial Black"/>
                <a:cs typeface="Arial Black"/>
                <a:sym typeface="Arial Black"/>
              </a:rPr>
              <a:t>03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9"/>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17" name="Google Shape;217;p19"/>
          <p:cNvSpPr txBox="1"/>
          <p:nvPr/>
        </p:nvSpPr>
        <p:spPr>
          <a:xfrm>
            <a:off x="2432050" y="1844675"/>
            <a:ext cx="8153400" cy="8214749"/>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DEFINICIÓN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Los valores atípicos son </a:t>
            </a:r>
            <a:r>
              <a:rPr b="1" lang="es-CL" sz="2400">
                <a:solidFill>
                  <a:srgbClr val="FF0000"/>
                </a:solidFill>
                <a:latin typeface="Arial"/>
                <a:ea typeface="Arial"/>
                <a:cs typeface="Arial"/>
                <a:sym typeface="Arial"/>
              </a:rPr>
              <a:t>aquellos puntos de datos que difieren significativamente de otras observaciones presentes en un conjunto de datos dado</a:t>
            </a:r>
            <a:r>
              <a:rPr lang="es-CL" sz="2400">
                <a:solidFill>
                  <a:srgbClr val="000000"/>
                </a:solidFill>
                <a:latin typeface="Arial"/>
                <a:ea typeface="Arial"/>
                <a:cs typeface="Arial"/>
                <a:sym typeface="Arial"/>
              </a:rPr>
              <a:t>. Puede ocurrir debido a la variabilidad en la medición y debido a una mala interpretación al llenar los puntos de datos.</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Al realizar la recopilación de datos, es cuando los valores atípicos se presentan por primera vez a la población. Los valores atípicos </a:t>
            </a:r>
            <a:r>
              <a:rPr b="1" lang="es-CL" sz="2400">
                <a:solidFill>
                  <a:srgbClr val="000000"/>
                </a:solidFill>
                <a:latin typeface="Arial"/>
                <a:ea typeface="Arial"/>
                <a:cs typeface="Arial"/>
                <a:sym typeface="Arial"/>
              </a:rPr>
              <a:t>pueden ser el resultado de un error durante la recopilación de datos o pueden ser solo una indicación de variación </a:t>
            </a:r>
            <a:r>
              <a:rPr lang="es-CL" sz="2400">
                <a:solidFill>
                  <a:srgbClr val="000000"/>
                </a:solidFill>
                <a:latin typeface="Arial"/>
                <a:ea typeface="Arial"/>
                <a:cs typeface="Arial"/>
                <a:sym typeface="Arial"/>
              </a:rPr>
              <a:t>en los datos.</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spcBef>
                <a:spcPts val="0"/>
              </a:spcBef>
              <a:spcAft>
                <a:spcPts val="0"/>
              </a:spcAft>
              <a:buNone/>
            </a:pPr>
            <a:r>
              <a:rPr lang="es-CL" sz="2400">
                <a:solidFill>
                  <a:srgbClr val="000000"/>
                </a:solidFill>
                <a:latin typeface="Arial"/>
                <a:ea typeface="Arial"/>
                <a:cs typeface="Arial"/>
                <a:sym typeface="Arial"/>
              </a:rPr>
              <a:t>En el ejemplo,  todos los jugadores obtuvieron una puntuación de más de 300, excepto el Jugador 3, que obtuvo una puntuación de 10. Si esto es un error, podemos ignorarlo, pero si es una variación en los datos, debemos analizar un poco más.</a:t>
            </a:r>
            <a:endParaRPr/>
          </a:p>
        </p:txBody>
      </p:sp>
      <p:sp>
        <p:nvSpPr>
          <p:cNvPr id="218" name="Google Shape;218;p19"/>
          <p:cNvSpPr txBox="1"/>
          <p:nvPr/>
        </p:nvSpPr>
        <p:spPr>
          <a:xfrm>
            <a:off x="2584450" y="10256202"/>
            <a:ext cx="8888972"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https://towardsdatascience.com/ways-to-detect-and-remove-the-outliers-404d16608dba</a:t>
            </a:r>
            <a:endParaRPr sz="1800"/>
          </a:p>
        </p:txBody>
      </p:sp>
      <p:pic>
        <p:nvPicPr>
          <p:cNvPr id="219" name="Google Shape;219;p19"/>
          <p:cNvPicPr preferRelativeResize="0"/>
          <p:nvPr/>
        </p:nvPicPr>
        <p:blipFill rotWithShape="1">
          <a:blip r:embed="rId3">
            <a:alphaModFix/>
          </a:blip>
          <a:srcRect b="0" l="0" r="0" t="0"/>
          <a:stretch/>
        </p:blipFill>
        <p:spPr>
          <a:xfrm>
            <a:off x="11957050" y="2911475"/>
            <a:ext cx="6248400" cy="61705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p:nvPr/>
        </p:nvSpPr>
        <p:spPr>
          <a:xfrm>
            <a:off x="9518650" y="2378075"/>
            <a:ext cx="5357557"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s-CL" sz="6000">
                <a:latin typeface="Arial Black"/>
                <a:ea typeface="Arial Black"/>
                <a:cs typeface="Arial Black"/>
                <a:sym typeface="Arial Black"/>
              </a:rPr>
              <a:t>CONTENIDO</a:t>
            </a:r>
            <a:endParaRPr/>
          </a:p>
        </p:txBody>
      </p:sp>
      <p:sp>
        <p:nvSpPr>
          <p:cNvPr id="81" name="Google Shape;81;p2"/>
          <p:cNvSpPr txBox="1"/>
          <p:nvPr/>
        </p:nvSpPr>
        <p:spPr>
          <a:xfrm>
            <a:off x="9518650" y="4020489"/>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6000">
                <a:solidFill>
                  <a:schemeClr val="dk1"/>
                </a:solidFill>
                <a:latin typeface="Arial Black"/>
                <a:ea typeface="Arial Black"/>
                <a:cs typeface="Arial Black"/>
                <a:sym typeface="Arial Black"/>
              </a:rPr>
              <a:t>01</a:t>
            </a:r>
            <a:endParaRPr/>
          </a:p>
        </p:txBody>
      </p:sp>
      <p:sp>
        <p:nvSpPr>
          <p:cNvPr id="82" name="Google Shape;82;p2"/>
          <p:cNvSpPr txBox="1"/>
          <p:nvPr/>
        </p:nvSpPr>
        <p:spPr>
          <a:xfrm>
            <a:off x="9617262" y="7026177"/>
            <a:ext cx="4579097"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3000">
                <a:solidFill>
                  <a:schemeClr val="dk1"/>
                </a:solidFill>
                <a:latin typeface="Arial"/>
                <a:ea typeface="Arial"/>
                <a:cs typeface="Arial"/>
                <a:sym typeface="Arial"/>
              </a:rPr>
              <a:t>ESTRATEGIAS</a:t>
            </a:r>
            <a:endParaRPr/>
          </a:p>
        </p:txBody>
      </p:sp>
      <p:sp>
        <p:nvSpPr>
          <p:cNvPr id="83" name="Google Shape;83;p2"/>
          <p:cNvSpPr txBox="1"/>
          <p:nvPr/>
        </p:nvSpPr>
        <p:spPr>
          <a:xfrm>
            <a:off x="9518650" y="6264177"/>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6000">
                <a:solidFill>
                  <a:schemeClr val="dk1"/>
                </a:solidFill>
                <a:latin typeface="Arial Black"/>
                <a:ea typeface="Arial Black"/>
                <a:cs typeface="Arial Black"/>
                <a:sym typeface="Arial Black"/>
              </a:rPr>
              <a:t>02</a:t>
            </a:r>
            <a:endParaRPr/>
          </a:p>
        </p:txBody>
      </p:sp>
      <p:sp>
        <p:nvSpPr>
          <p:cNvPr id="84" name="Google Shape;84;p2"/>
          <p:cNvSpPr txBox="1"/>
          <p:nvPr/>
        </p:nvSpPr>
        <p:spPr>
          <a:xfrm>
            <a:off x="9617262" y="9194781"/>
            <a:ext cx="4165973"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3000">
                <a:solidFill>
                  <a:schemeClr val="dk1"/>
                </a:solidFill>
                <a:latin typeface="Arial"/>
                <a:ea typeface="Arial"/>
                <a:cs typeface="Arial"/>
                <a:sym typeface="Arial"/>
              </a:rPr>
              <a:t>OUTLIERS</a:t>
            </a:r>
            <a:endParaRPr/>
          </a:p>
        </p:txBody>
      </p:sp>
      <p:sp>
        <p:nvSpPr>
          <p:cNvPr id="85" name="Google Shape;85;p2"/>
          <p:cNvSpPr txBox="1"/>
          <p:nvPr/>
        </p:nvSpPr>
        <p:spPr>
          <a:xfrm>
            <a:off x="9617262" y="8432781"/>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6000">
                <a:solidFill>
                  <a:schemeClr val="dk1"/>
                </a:solidFill>
                <a:latin typeface="Arial Black"/>
                <a:ea typeface="Arial Black"/>
                <a:cs typeface="Arial Black"/>
                <a:sym typeface="Arial Black"/>
              </a:rPr>
              <a:t>03</a:t>
            </a:r>
            <a:endParaRPr/>
          </a:p>
        </p:txBody>
      </p:sp>
      <p:sp>
        <p:nvSpPr>
          <p:cNvPr id="86" name="Google Shape;86;p2"/>
          <p:cNvSpPr txBox="1"/>
          <p:nvPr/>
        </p:nvSpPr>
        <p:spPr>
          <a:xfrm>
            <a:off x="9617262" y="4782488"/>
            <a:ext cx="4579097"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3000">
                <a:solidFill>
                  <a:schemeClr val="dk1"/>
                </a:solidFill>
                <a:latin typeface="Arial"/>
                <a:ea typeface="Arial"/>
                <a:cs typeface="Arial"/>
                <a:sym typeface="Arial"/>
              </a:rPr>
              <a:t>DATOS FALTANTES</a:t>
            </a:r>
            <a:endParaRPr/>
          </a:p>
        </p:txBody>
      </p:sp>
      <p:sp>
        <p:nvSpPr>
          <p:cNvPr id="87" name="Google Shape;87;p2"/>
          <p:cNvSpPr txBox="1"/>
          <p:nvPr/>
        </p:nvSpPr>
        <p:spPr>
          <a:xfrm>
            <a:off x="14771968" y="4782489"/>
            <a:ext cx="4728882"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3000">
                <a:solidFill>
                  <a:schemeClr val="dk1"/>
                </a:solidFill>
                <a:latin typeface="Arial"/>
                <a:ea typeface="Arial"/>
                <a:cs typeface="Arial"/>
                <a:sym typeface="Arial"/>
              </a:rPr>
              <a:t>RESUMEN</a:t>
            </a:r>
            <a:endParaRPr/>
          </a:p>
        </p:txBody>
      </p:sp>
      <p:sp>
        <p:nvSpPr>
          <p:cNvPr id="88" name="Google Shape;88;p2"/>
          <p:cNvSpPr txBox="1"/>
          <p:nvPr/>
        </p:nvSpPr>
        <p:spPr>
          <a:xfrm>
            <a:off x="14656174" y="4020489"/>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6000">
                <a:solidFill>
                  <a:schemeClr val="dk1"/>
                </a:solidFill>
                <a:latin typeface="Arial Black"/>
                <a:ea typeface="Arial Black"/>
                <a:cs typeface="Arial Black"/>
                <a:sym typeface="Arial Black"/>
              </a:rPr>
              <a:t>04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25" name="Google Shape;225;p20"/>
          <p:cNvSpPr txBox="1"/>
          <p:nvPr/>
        </p:nvSpPr>
        <p:spPr>
          <a:xfrm>
            <a:off x="2432050" y="1844675"/>
            <a:ext cx="8153400" cy="5533759"/>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DETECCIÓN CON VISUALIZACIÓN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En un </a:t>
            </a:r>
            <a:r>
              <a:rPr b="1" lang="es-CL" sz="2400">
                <a:solidFill>
                  <a:srgbClr val="000000"/>
                </a:solidFill>
                <a:latin typeface="Arial"/>
                <a:ea typeface="Arial"/>
                <a:cs typeface="Arial"/>
                <a:sym typeface="Arial"/>
              </a:rPr>
              <a:t>gráfico de caja (boxplot), </a:t>
            </a:r>
            <a:r>
              <a:rPr lang="es-CL" sz="2400">
                <a:solidFill>
                  <a:srgbClr val="000000"/>
                </a:solidFill>
                <a:latin typeface="Arial"/>
                <a:ea typeface="Arial"/>
                <a:cs typeface="Arial"/>
                <a:sym typeface="Arial"/>
              </a:rPr>
              <a:t>los outliers se trazan como puntos individuales, mientras que el resto de la población se agrupará dentro de la caja o los “bigotes” del gráfico.</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La gráfica muestra tres puntos entre 10 y 12, estos son valores atípicos ya que no están incluidos en el cuadro de la observación, es decir, no están cerca de los cuartiles.</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Aquí analizamos el </a:t>
            </a:r>
            <a:r>
              <a:rPr b="1" lang="es-CL" sz="2400">
                <a:solidFill>
                  <a:srgbClr val="FF0000"/>
                </a:solidFill>
                <a:latin typeface="Arial"/>
                <a:ea typeface="Arial"/>
                <a:cs typeface="Arial"/>
                <a:sym typeface="Arial"/>
              </a:rPr>
              <a:t>valor atípico univariable</a:t>
            </a:r>
            <a:r>
              <a:rPr lang="es-CL" sz="2400">
                <a:solidFill>
                  <a:srgbClr val="000000"/>
                </a:solidFill>
                <a:latin typeface="Arial"/>
                <a:ea typeface="Arial"/>
                <a:cs typeface="Arial"/>
                <a:sym typeface="Arial"/>
              </a:rPr>
              <a:t>.</a:t>
            </a:r>
            <a:endParaRPr/>
          </a:p>
        </p:txBody>
      </p:sp>
      <p:sp>
        <p:nvSpPr>
          <p:cNvPr id="226" name="Google Shape;226;p20"/>
          <p:cNvSpPr txBox="1"/>
          <p:nvPr/>
        </p:nvSpPr>
        <p:spPr>
          <a:xfrm>
            <a:off x="2584450" y="10256202"/>
            <a:ext cx="8888972"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https://towardsdatascience.com/ways-to-detect-and-remove-the-outliers-404d16608dba</a:t>
            </a:r>
            <a:endParaRPr sz="1800"/>
          </a:p>
        </p:txBody>
      </p:sp>
      <p:pic>
        <p:nvPicPr>
          <p:cNvPr id="227" name="Google Shape;227;p20"/>
          <p:cNvPicPr preferRelativeResize="0"/>
          <p:nvPr/>
        </p:nvPicPr>
        <p:blipFill rotWithShape="1">
          <a:blip r:embed="rId3">
            <a:alphaModFix/>
          </a:blip>
          <a:srcRect b="0" l="0" r="0" t="0"/>
          <a:stretch/>
        </p:blipFill>
        <p:spPr>
          <a:xfrm>
            <a:off x="11473422" y="3161254"/>
            <a:ext cx="7646428" cy="5251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33" name="Google Shape;233;p21"/>
          <p:cNvSpPr txBox="1"/>
          <p:nvPr/>
        </p:nvSpPr>
        <p:spPr>
          <a:xfrm>
            <a:off x="2432050" y="1844675"/>
            <a:ext cx="8153400" cy="6910546"/>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DETECCIÓN CON VISUALIZACIÓN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Un </a:t>
            </a:r>
            <a:r>
              <a:rPr b="1" lang="es-CL" sz="2400">
                <a:solidFill>
                  <a:srgbClr val="000000"/>
                </a:solidFill>
                <a:latin typeface="Arial"/>
                <a:ea typeface="Arial"/>
                <a:cs typeface="Arial"/>
                <a:sym typeface="Arial"/>
              </a:rPr>
              <a:t>gráfico de dispersión </a:t>
            </a:r>
            <a:r>
              <a:rPr lang="es-CL" sz="2400">
                <a:solidFill>
                  <a:srgbClr val="000000"/>
                </a:solidFill>
                <a:latin typeface="Arial"/>
                <a:ea typeface="Arial"/>
                <a:cs typeface="Arial"/>
                <a:sym typeface="Arial"/>
              </a:rPr>
              <a:t>es un tipo de gráfico o diagrama matemático que utiliza coordenadas cartesianas para mostrar valores de dos variables típicamente para un conjunto de datos. </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Mirando la gráfica, podemos ver que la mayoría de los puntos de datos se encuentran en el lado inferior izquierdo, pero hay puntos que están lejos de la población, como la esquina superior derecha.</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Este es un análisis de  </a:t>
            </a:r>
            <a:r>
              <a:rPr b="1" lang="es-CL" sz="2400">
                <a:solidFill>
                  <a:srgbClr val="FF0000"/>
                </a:solidFill>
                <a:latin typeface="Arial"/>
                <a:ea typeface="Arial"/>
                <a:cs typeface="Arial"/>
                <a:sym typeface="Arial"/>
              </a:rPr>
              <a:t>valores atípico multivariable</a:t>
            </a:r>
            <a:r>
              <a:rPr lang="es-CL" sz="2400">
                <a:solidFill>
                  <a:srgbClr val="000000"/>
                </a:solidFill>
                <a:latin typeface="Arial"/>
                <a:ea typeface="Arial"/>
                <a:cs typeface="Arial"/>
                <a:sym typeface="Arial"/>
              </a:rPr>
              <a:t>.</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34" name="Google Shape;234;p21"/>
          <p:cNvSpPr txBox="1"/>
          <p:nvPr/>
        </p:nvSpPr>
        <p:spPr>
          <a:xfrm>
            <a:off x="2584450" y="10256202"/>
            <a:ext cx="8888972"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https://towardsdatascience.com/ways-to-detect-and-remove-the-outliers-404d16608dba</a:t>
            </a:r>
            <a:endParaRPr sz="1800"/>
          </a:p>
        </p:txBody>
      </p:sp>
      <p:pic>
        <p:nvPicPr>
          <p:cNvPr id="235" name="Google Shape;235;p21"/>
          <p:cNvPicPr preferRelativeResize="0"/>
          <p:nvPr/>
        </p:nvPicPr>
        <p:blipFill rotWithShape="1">
          <a:blip r:embed="rId3">
            <a:alphaModFix/>
          </a:blip>
          <a:srcRect b="0" l="0" r="0" t="0"/>
          <a:stretch/>
        </p:blipFill>
        <p:spPr>
          <a:xfrm>
            <a:off x="11118850" y="3094778"/>
            <a:ext cx="8701747" cy="44103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41" name="Google Shape;241;p22"/>
          <p:cNvSpPr txBox="1"/>
          <p:nvPr/>
        </p:nvSpPr>
        <p:spPr>
          <a:xfrm>
            <a:off x="2432050" y="1844675"/>
            <a:ext cx="8153400" cy="5057731"/>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DETECCIÓN CON MÉTRICAS</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b="1" lang="es-CL" sz="2400">
                <a:solidFill>
                  <a:srgbClr val="000000"/>
                </a:solidFill>
                <a:latin typeface="Arial"/>
                <a:ea typeface="Arial"/>
                <a:cs typeface="Arial"/>
                <a:sym typeface="Arial"/>
              </a:rPr>
              <a:t>La puntuación Z </a:t>
            </a:r>
            <a:r>
              <a:rPr lang="es-CL" sz="2400">
                <a:solidFill>
                  <a:srgbClr val="000000"/>
                </a:solidFill>
                <a:latin typeface="Arial"/>
                <a:ea typeface="Arial"/>
                <a:cs typeface="Arial"/>
                <a:sym typeface="Arial"/>
              </a:rPr>
              <a:t>asume que las variables tienen una distribución Gaussiana. Aquí se representan el “número de desviaciones estándar” alejadas de la media.</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Aquí, normalmente definimos valores atípicos como puntos cuyo módulo de puntuación z es mayor que un valor de umbral. Este valor de umbral suele ser superior a 2 (3 es un valor común).</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42" name="Google Shape;242;p22"/>
          <p:cNvSpPr txBox="1"/>
          <p:nvPr/>
        </p:nvSpPr>
        <p:spPr>
          <a:xfrm>
            <a:off x="2584450" y="10256202"/>
            <a:ext cx="977543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https://medium.com/analytics-vidhya/how-to-remove-outliers-for-machine-learning-24620c4657e8</a:t>
            </a:r>
            <a:endParaRPr sz="1800"/>
          </a:p>
        </p:txBody>
      </p:sp>
      <p:pic>
        <p:nvPicPr>
          <p:cNvPr id="243" name="Google Shape;243;p22"/>
          <p:cNvPicPr preferRelativeResize="0"/>
          <p:nvPr/>
        </p:nvPicPr>
        <p:blipFill rotWithShape="1">
          <a:blip r:embed="rId3">
            <a:alphaModFix/>
          </a:blip>
          <a:srcRect b="0" l="0" r="0" t="0"/>
          <a:stretch/>
        </p:blipFill>
        <p:spPr>
          <a:xfrm>
            <a:off x="12109450" y="2301875"/>
            <a:ext cx="6106541" cy="3352800"/>
          </a:xfrm>
          <a:prstGeom prst="rect">
            <a:avLst/>
          </a:prstGeom>
          <a:noFill/>
          <a:ln>
            <a:noFill/>
          </a:ln>
        </p:spPr>
      </p:pic>
      <p:pic>
        <p:nvPicPr>
          <p:cNvPr id="244" name="Google Shape;244;p22"/>
          <p:cNvPicPr preferRelativeResize="0"/>
          <p:nvPr/>
        </p:nvPicPr>
        <p:blipFill rotWithShape="1">
          <a:blip r:embed="rId4">
            <a:alphaModFix/>
          </a:blip>
          <a:srcRect b="0" l="0" r="0" t="0"/>
          <a:stretch/>
        </p:blipFill>
        <p:spPr>
          <a:xfrm>
            <a:off x="11767987" y="5959475"/>
            <a:ext cx="7645976" cy="38622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50" name="Google Shape;250;p23"/>
          <p:cNvSpPr txBox="1"/>
          <p:nvPr/>
        </p:nvSpPr>
        <p:spPr>
          <a:xfrm>
            <a:off x="2432050" y="1844675"/>
            <a:ext cx="8153400" cy="7862602"/>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DETECCIÓN CON MÉTRICAS</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b="1" lang="es-CL" sz="2400">
                <a:solidFill>
                  <a:srgbClr val="000000"/>
                </a:solidFill>
                <a:latin typeface="Arial"/>
                <a:ea typeface="Arial"/>
                <a:cs typeface="Arial"/>
                <a:sym typeface="Arial"/>
              </a:rPr>
              <a:t>El método IQR</a:t>
            </a:r>
            <a:r>
              <a:rPr lang="es-CL" sz="2400">
                <a:solidFill>
                  <a:srgbClr val="000000"/>
                </a:solidFill>
                <a:latin typeface="Arial"/>
                <a:ea typeface="Arial"/>
                <a:cs typeface="Arial"/>
                <a:sym typeface="Arial"/>
              </a:rPr>
              <a:t>, usa del rango intercuartílico (IQR), para detectar valores atípicos. </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rPr lang="es-CL" sz="2400">
                <a:solidFill>
                  <a:srgbClr val="000000"/>
                </a:solidFill>
                <a:latin typeface="Arial"/>
                <a:ea typeface="Arial"/>
                <a:cs typeface="Arial"/>
                <a:sym typeface="Arial"/>
              </a:rPr>
              <a:t>IQR nos dice la variación en el conjunto de datos. </a:t>
            </a:r>
            <a:r>
              <a:rPr b="1" lang="es-CL" sz="2400">
                <a:solidFill>
                  <a:srgbClr val="000000"/>
                </a:solidFill>
                <a:latin typeface="Arial"/>
                <a:ea typeface="Arial"/>
                <a:cs typeface="Arial"/>
                <a:sym typeface="Arial"/>
              </a:rPr>
              <a:t>Cualquier valor que esté más allá del rango de -1,5 x IQR a 1,5 x IQR se trata como un valor atípico</a:t>
            </a:r>
            <a:r>
              <a:rPr lang="es-CL" sz="2400">
                <a:solidFill>
                  <a:srgbClr val="000000"/>
                </a:solidFill>
                <a:latin typeface="Arial"/>
                <a:ea typeface="Arial"/>
                <a:cs typeface="Arial"/>
                <a:sym typeface="Arial"/>
              </a:rPr>
              <a:t>.</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342900" lvl="0" marL="342900" rtl="0" algn="just">
              <a:lnSpc>
                <a:spcPct val="115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Q1 representa el primer cuartil/percentil 25 de los datos.</a:t>
            </a:r>
            <a:endParaRPr/>
          </a:p>
          <a:p>
            <a:pPr indent="-342900" lvl="0" marL="342900" rtl="0" algn="just">
              <a:lnSpc>
                <a:spcPct val="115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Q2 representa el segundo cuartil/mediana/percentil 50 de los datos.</a:t>
            </a:r>
            <a:endParaRPr/>
          </a:p>
          <a:p>
            <a:pPr indent="-342900" lvl="0" marL="342900" rtl="0" algn="just">
              <a:lnSpc>
                <a:spcPct val="115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Q3 representa el tercer cuartil/percentil 75 de los datos.</a:t>
            </a:r>
            <a:endParaRPr/>
          </a:p>
          <a:p>
            <a:pPr indent="-342900" lvl="0" marL="342900" rtl="0" algn="just">
              <a:lnSpc>
                <a:spcPct val="115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(Q1–1.5IQR) representan el valor más pequeño en el conjunto de datos y </a:t>
            </a:r>
            <a:endParaRPr/>
          </a:p>
          <a:p>
            <a:pPr indent="-342900" lvl="0" marL="342900" rtl="0" algn="just">
              <a:lnSpc>
                <a:spcPct val="115000"/>
              </a:lnSpc>
              <a:spcBef>
                <a:spcPts val="400"/>
              </a:spcBef>
              <a:spcAft>
                <a:spcPts val="0"/>
              </a:spcAft>
              <a:buClr>
                <a:srgbClr val="000000"/>
              </a:buClr>
              <a:buSzPts val="2800"/>
              <a:buFont typeface="Arial"/>
              <a:buChar char="•"/>
            </a:pPr>
            <a:r>
              <a:rPr lang="es-CL" sz="2400">
                <a:solidFill>
                  <a:srgbClr val="000000"/>
                </a:solidFill>
                <a:latin typeface="Arial"/>
                <a:ea typeface="Arial"/>
                <a:cs typeface="Arial"/>
                <a:sym typeface="Arial"/>
              </a:rPr>
              <a:t>(Q3+1.5IQR) representan el valor más grande en el conjunto de datos</a:t>
            </a:r>
            <a:endParaRPr sz="2400">
              <a:solidFill>
                <a:srgbClr val="000000"/>
              </a:solidFill>
              <a:latin typeface="Arial"/>
              <a:ea typeface="Arial"/>
              <a:cs typeface="Arial"/>
              <a:sym typeface="Arial"/>
            </a:endParaRPr>
          </a:p>
        </p:txBody>
      </p:sp>
      <p:sp>
        <p:nvSpPr>
          <p:cNvPr id="251" name="Google Shape;251;p23"/>
          <p:cNvSpPr txBox="1"/>
          <p:nvPr/>
        </p:nvSpPr>
        <p:spPr>
          <a:xfrm>
            <a:off x="2584450" y="10256202"/>
            <a:ext cx="977543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https://medium.com/analytics-vidhya/how-to-remove-outliers-for-machine-learning-24620c4657e8</a:t>
            </a:r>
            <a:endParaRPr sz="1800"/>
          </a:p>
        </p:txBody>
      </p:sp>
      <p:pic>
        <p:nvPicPr>
          <p:cNvPr id="252" name="Google Shape;252;p23"/>
          <p:cNvPicPr preferRelativeResize="0"/>
          <p:nvPr/>
        </p:nvPicPr>
        <p:blipFill rotWithShape="1">
          <a:blip r:embed="rId3">
            <a:alphaModFix/>
          </a:blip>
          <a:srcRect b="0" l="0" r="0" t="0"/>
          <a:stretch/>
        </p:blipFill>
        <p:spPr>
          <a:xfrm>
            <a:off x="11576050" y="3430617"/>
            <a:ext cx="7477125" cy="4848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58" name="Google Shape;258;p24"/>
          <p:cNvSpPr txBox="1"/>
          <p:nvPr/>
        </p:nvSpPr>
        <p:spPr>
          <a:xfrm>
            <a:off x="2432050" y="1844675"/>
            <a:ext cx="8153400" cy="4752007"/>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CORRECCIÓN o ELIMINACIÓN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b="1" lang="es-CL" sz="2400">
                <a:solidFill>
                  <a:srgbClr val="000000"/>
                </a:solidFill>
                <a:latin typeface="Arial"/>
                <a:ea typeface="Arial"/>
                <a:cs typeface="Arial"/>
                <a:sym typeface="Arial"/>
              </a:rPr>
              <a:t>Usando el puntaje Z</a:t>
            </a:r>
            <a:r>
              <a:rPr lang="es-CL" sz="2400">
                <a:solidFill>
                  <a:srgbClr val="000000"/>
                </a:solidFill>
                <a:latin typeface="Arial"/>
                <a:ea typeface="Arial"/>
                <a:cs typeface="Arial"/>
                <a:sym typeface="Arial"/>
              </a:rPr>
              <a:t>: si queremos eliminar o filtrar los valores atípicos y obtener los datos limpios, se puede hacer con solo un código de línea, ya que ya hemos calculado el puntaje Z.</a:t>
            </a:r>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 </a:t>
            </a:r>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 </a:t>
            </a:r>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En el código se eliminan más de 90 filas del conjunto de datos BOSTON HOUSE, es decir, se eliminaron los valores atípicos usando la librería SPICY.</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59" name="Google Shape;259;p24"/>
          <p:cNvSpPr txBox="1"/>
          <p:nvPr/>
        </p:nvSpPr>
        <p:spPr>
          <a:xfrm>
            <a:off x="2584450" y="10256202"/>
            <a:ext cx="8888972"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https://towardsdatascience.com/ways-to-detect-and-remove-the-outliers-404d16608dba</a:t>
            </a:r>
            <a:endParaRPr sz="1800"/>
          </a:p>
        </p:txBody>
      </p:sp>
      <p:pic>
        <p:nvPicPr>
          <p:cNvPr id="260" name="Google Shape;260;p24"/>
          <p:cNvPicPr preferRelativeResize="0"/>
          <p:nvPr/>
        </p:nvPicPr>
        <p:blipFill rotWithShape="1">
          <a:blip r:embed="rId3">
            <a:alphaModFix/>
          </a:blip>
          <a:srcRect b="0" l="0" r="0" t="0"/>
          <a:stretch/>
        </p:blipFill>
        <p:spPr>
          <a:xfrm>
            <a:off x="11195050" y="2682875"/>
            <a:ext cx="7258372" cy="1524000"/>
          </a:xfrm>
          <a:prstGeom prst="rect">
            <a:avLst/>
          </a:prstGeom>
          <a:noFill/>
          <a:ln>
            <a:noFill/>
          </a:ln>
        </p:spPr>
      </p:pic>
      <p:sp>
        <p:nvSpPr>
          <p:cNvPr id="261" name="Google Shape;261;p24"/>
          <p:cNvSpPr/>
          <p:nvPr/>
        </p:nvSpPr>
        <p:spPr>
          <a:xfrm>
            <a:off x="13862050" y="4732087"/>
            <a:ext cx="2209800" cy="5334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262" name="Google Shape;262;p24"/>
          <p:cNvPicPr preferRelativeResize="0"/>
          <p:nvPr/>
        </p:nvPicPr>
        <p:blipFill rotWithShape="1">
          <a:blip r:embed="rId4">
            <a:alphaModFix/>
          </a:blip>
          <a:srcRect b="0" l="0" r="0" t="0"/>
          <a:stretch/>
        </p:blipFill>
        <p:spPr>
          <a:xfrm>
            <a:off x="11418086" y="5719985"/>
            <a:ext cx="6634964" cy="899477"/>
          </a:xfrm>
          <a:prstGeom prst="rect">
            <a:avLst/>
          </a:prstGeom>
          <a:noFill/>
          <a:ln>
            <a:noFill/>
          </a:ln>
        </p:spPr>
      </p:pic>
      <p:sp>
        <p:nvSpPr>
          <p:cNvPr id="263" name="Google Shape;263;p24"/>
          <p:cNvSpPr/>
          <p:nvPr/>
        </p:nvSpPr>
        <p:spPr>
          <a:xfrm>
            <a:off x="13862050" y="6964838"/>
            <a:ext cx="2209800" cy="5334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264" name="Google Shape;264;p24"/>
          <p:cNvPicPr preferRelativeResize="0"/>
          <p:nvPr/>
        </p:nvPicPr>
        <p:blipFill rotWithShape="1">
          <a:blip r:embed="rId5">
            <a:alphaModFix/>
          </a:blip>
          <a:srcRect b="0" l="0" r="0" t="0"/>
          <a:stretch/>
        </p:blipFill>
        <p:spPr>
          <a:xfrm>
            <a:off x="13557128" y="7897719"/>
            <a:ext cx="2819644" cy="22480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5"/>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70" name="Google Shape;270;p25"/>
          <p:cNvSpPr txBox="1"/>
          <p:nvPr/>
        </p:nvSpPr>
        <p:spPr>
          <a:xfrm>
            <a:off x="2432050" y="1844675"/>
            <a:ext cx="8153400" cy="3968202"/>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CORRECCIÓN o ELIMINACIÓN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b="1" lang="es-CL" sz="2400">
                <a:solidFill>
                  <a:srgbClr val="000000"/>
                </a:solidFill>
                <a:latin typeface="Arial"/>
                <a:ea typeface="Arial"/>
                <a:cs typeface="Arial"/>
                <a:sym typeface="Arial"/>
              </a:rPr>
              <a:t>Puntuación IQR</a:t>
            </a:r>
            <a:r>
              <a:rPr lang="es-CL" sz="2400">
                <a:solidFill>
                  <a:srgbClr val="000000"/>
                </a:solidFill>
                <a:latin typeface="Arial"/>
                <a:ea typeface="Arial"/>
                <a:cs typeface="Arial"/>
                <a:sym typeface="Arial"/>
              </a:rPr>
              <a:t>, al igual que el puntaje Z, podemos usar el puntaje IQR para filtrar los valores atípicos manteniendo solo los valores válidos.</a:t>
            </a:r>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 </a:t>
            </a:r>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 </a:t>
            </a:r>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El código descrito eliminará los valores atípicos del conjunto de datos.</a:t>
            </a:r>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71" name="Google Shape;271;p25"/>
          <p:cNvSpPr txBox="1"/>
          <p:nvPr/>
        </p:nvSpPr>
        <p:spPr>
          <a:xfrm>
            <a:off x="2584450" y="10256202"/>
            <a:ext cx="8888972"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https://towardsdatascience.com/ways-to-detect-and-remove-the-outliers-404d16608dba</a:t>
            </a:r>
            <a:endParaRPr sz="1800"/>
          </a:p>
        </p:txBody>
      </p:sp>
      <p:pic>
        <p:nvPicPr>
          <p:cNvPr id="272" name="Google Shape;272;p25"/>
          <p:cNvPicPr preferRelativeResize="0"/>
          <p:nvPr/>
        </p:nvPicPr>
        <p:blipFill rotWithShape="1">
          <a:blip r:embed="rId3">
            <a:alphaModFix/>
          </a:blip>
          <a:srcRect b="0" l="0" r="0" t="0"/>
          <a:stretch/>
        </p:blipFill>
        <p:spPr>
          <a:xfrm>
            <a:off x="11473422" y="2835275"/>
            <a:ext cx="7715255" cy="1371600"/>
          </a:xfrm>
          <a:prstGeom prst="rect">
            <a:avLst/>
          </a:prstGeom>
          <a:noFill/>
          <a:ln>
            <a:noFill/>
          </a:ln>
        </p:spPr>
      </p:pic>
      <p:sp>
        <p:nvSpPr>
          <p:cNvPr id="273" name="Google Shape;273;p25"/>
          <p:cNvSpPr/>
          <p:nvPr/>
        </p:nvSpPr>
        <p:spPr>
          <a:xfrm>
            <a:off x="13633450" y="4740275"/>
            <a:ext cx="2209800" cy="5334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274" name="Google Shape;274;p25"/>
          <p:cNvPicPr preferRelativeResize="0"/>
          <p:nvPr/>
        </p:nvPicPr>
        <p:blipFill rotWithShape="1">
          <a:blip r:embed="rId4">
            <a:alphaModFix/>
          </a:blip>
          <a:srcRect b="0" l="0" r="0" t="0"/>
          <a:stretch/>
        </p:blipFill>
        <p:spPr>
          <a:xfrm>
            <a:off x="11434414" y="5907790"/>
            <a:ext cx="8036415" cy="137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80" name="Google Shape;280;p26"/>
          <p:cNvSpPr txBox="1"/>
          <p:nvPr/>
        </p:nvSpPr>
        <p:spPr>
          <a:xfrm>
            <a:off x="2432050" y="1844675"/>
            <a:ext cx="8153400" cy="4275979"/>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CORRECCIÓN o ELIMINACIÓN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Al igual que la imputación de valores faltantes, también podemos imputar valores atípicos. </a:t>
            </a:r>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Podemos </a:t>
            </a:r>
            <a:r>
              <a:rPr b="1" lang="es-CL" sz="2400">
                <a:solidFill>
                  <a:srgbClr val="000000"/>
                </a:solidFill>
                <a:latin typeface="Arial"/>
                <a:ea typeface="Arial"/>
                <a:cs typeface="Arial"/>
                <a:sym typeface="Arial"/>
              </a:rPr>
              <a:t>usar la media, la mediana, el valor cero en este método</a:t>
            </a:r>
            <a:r>
              <a:rPr lang="es-CL" sz="2400">
                <a:solidFill>
                  <a:srgbClr val="000000"/>
                </a:solidFill>
                <a:latin typeface="Arial"/>
                <a:ea typeface="Arial"/>
                <a:cs typeface="Arial"/>
                <a:sym typeface="Arial"/>
              </a:rPr>
              <a:t>. </a:t>
            </a:r>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Al imputar, no hay pérdida de datos. </a:t>
            </a:r>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Por ejemplo, </a:t>
            </a:r>
            <a:r>
              <a:rPr b="1" lang="es-CL" sz="2400">
                <a:solidFill>
                  <a:srgbClr val="000000"/>
                </a:solidFill>
                <a:latin typeface="Arial"/>
                <a:ea typeface="Arial"/>
                <a:cs typeface="Arial"/>
                <a:sym typeface="Arial"/>
              </a:rPr>
              <a:t>aquí aplicamos la media</a:t>
            </a:r>
            <a:r>
              <a:rPr lang="es-CL" sz="2400">
                <a:solidFill>
                  <a:srgbClr val="000000"/>
                </a:solidFill>
                <a:latin typeface="Arial"/>
                <a:ea typeface="Arial"/>
                <a:cs typeface="Arial"/>
                <a:sym typeface="Arial"/>
              </a:rPr>
              <a:t>.</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81" name="Google Shape;281;p26"/>
          <p:cNvSpPr txBox="1"/>
          <p:nvPr/>
        </p:nvSpPr>
        <p:spPr>
          <a:xfrm>
            <a:off x="2468335" y="10841570"/>
            <a:ext cx="977543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https://medium.com/analytics-vidhya/how-to-remove-outliers-for-machine-learning-24620c4657e8</a:t>
            </a:r>
            <a:endParaRPr sz="1800"/>
          </a:p>
        </p:txBody>
      </p:sp>
      <p:pic>
        <p:nvPicPr>
          <p:cNvPr id="282" name="Google Shape;282;p26"/>
          <p:cNvPicPr preferRelativeResize="0"/>
          <p:nvPr/>
        </p:nvPicPr>
        <p:blipFill rotWithShape="1">
          <a:blip r:embed="rId3">
            <a:alphaModFix/>
          </a:blip>
          <a:srcRect b="0" l="0" r="0" t="0"/>
          <a:stretch/>
        </p:blipFill>
        <p:spPr>
          <a:xfrm>
            <a:off x="2452914" y="6264275"/>
            <a:ext cx="8153400" cy="4533380"/>
          </a:xfrm>
          <a:prstGeom prst="rect">
            <a:avLst/>
          </a:prstGeom>
          <a:noFill/>
          <a:ln>
            <a:noFill/>
          </a:ln>
        </p:spPr>
      </p:pic>
      <p:pic>
        <p:nvPicPr>
          <p:cNvPr id="283" name="Google Shape;283;p26"/>
          <p:cNvPicPr preferRelativeResize="0"/>
          <p:nvPr/>
        </p:nvPicPr>
        <p:blipFill rotWithShape="1">
          <a:blip r:embed="rId4">
            <a:alphaModFix/>
          </a:blip>
          <a:srcRect b="0" l="0" r="0" t="0"/>
          <a:stretch/>
        </p:blipFill>
        <p:spPr>
          <a:xfrm>
            <a:off x="12243768" y="2279438"/>
            <a:ext cx="5334000" cy="7713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89" name="Google Shape;289;p27"/>
          <p:cNvSpPr txBox="1"/>
          <p:nvPr/>
        </p:nvSpPr>
        <p:spPr>
          <a:xfrm>
            <a:off x="2432050" y="1844675"/>
            <a:ext cx="8153400" cy="2121543"/>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CORRECCIÓN o ELIMINACIÓN</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En este otro caso,  aplicamos la mediana</a:t>
            </a:r>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
        <p:nvSpPr>
          <p:cNvPr id="290" name="Google Shape;290;p27"/>
          <p:cNvSpPr txBox="1"/>
          <p:nvPr/>
        </p:nvSpPr>
        <p:spPr>
          <a:xfrm>
            <a:off x="2468335" y="10841570"/>
            <a:ext cx="977543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https://medium.com/analytics-vidhya/how-to-remove-outliers-for-machine-learning-24620c4657e8</a:t>
            </a:r>
            <a:endParaRPr sz="1800"/>
          </a:p>
        </p:txBody>
      </p:sp>
      <p:pic>
        <p:nvPicPr>
          <p:cNvPr id="291" name="Google Shape;291;p27"/>
          <p:cNvPicPr preferRelativeResize="0"/>
          <p:nvPr/>
        </p:nvPicPr>
        <p:blipFill rotWithShape="1">
          <a:blip r:embed="rId3">
            <a:alphaModFix/>
          </a:blip>
          <a:srcRect b="0" l="0" r="0" t="0"/>
          <a:stretch/>
        </p:blipFill>
        <p:spPr>
          <a:xfrm>
            <a:off x="1575998" y="5872842"/>
            <a:ext cx="9343833" cy="4721914"/>
          </a:xfrm>
          <a:prstGeom prst="rect">
            <a:avLst/>
          </a:prstGeom>
          <a:noFill/>
          <a:ln>
            <a:noFill/>
          </a:ln>
        </p:spPr>
      </p:pic>
      <p:pic>
        <p:nvPicPr>
          <p:cNvPr id="292" name="Google Shape;292;p27"/>
          <p:cNvPicPr preferRelativeResize="0"/>
          <p:nvPr/>
        </p:nvPicPr>
        <p:blipFill rotWithShape="1">
          <a:blip r:embed="rId4">
            <a:alphaModFix/>
          </a:blip>
          <a:srcRect b="0" l="0" r="0" t="0"/>
          <a:stretch/>
        </p:blipFill>
        <p:spPr>
          <a:xfrm>
            <a:off x="12680887" y="2987675"/>
            <a:ext cx="4991163" cy="73162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OUTLIERS</a:t>
            </a:r>
            <a:endParaRPr/>
          </a:p>
        </p:txBody>
      </p:sp>
      <p:sp>
        <p:nvSpPr>
          <p:cNvPr id="298" name="Google Shape;298;p28"/>
          <p:cNvSpPr txBox="1"/>
          <p:nvPr/>
        </p:nvSpPr>
        <p:spPr>
          <a:xfrm>
            <a:off x="2432050" y="1844675"/>
            <a:ext cx="8153400" cy="3615285"/>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b="1" lang="es-CL" sz="2400">
                <a:solidFill>
                  <a:srgbClr val="000000"/>
                </a:solidFill>
                <a:latin typeface="Arial"/>
                <a:ea typeface="Arial"/>
                <a:cs typeface="Arial"/>
                <a:sym typeface="Arial"/>
              </a:rPr>
              <a:t>CONSIDERACIONES</a:t>
            </a:r>
            <a:endParaRPr sz="2400">
              <a:solidFill>
                <a:srgbClr val="000000"/>
              </a:solidFill>
              <a:latin typeface="Arial"/>
              <a:ea typeface="Arial"/>
              <a:cs typeface="Arial"/>
              <a:sym typeface="Arial"/>
            </a:endParaRPr>
          </a:p>
          <a:p>
            <a:pPr indent="0" lvl="0" marL="0" rtl="0" algn="just">
              <a:lnSpc>
                <a:spcPct val="100000"/>
              </a:lnSpc>
              <a:spcBef>
                <a:spcPts val="80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CL" sz="2400">
                <a:solidFill>
                  <a:srgbClr val="000000"/>
                </a:solidFill>
                <a:latin typeface="Arial"/>
                <a:ea typeface="Arial"/>
                <a:cs typeface="Arial"/>
                <a:sym typeface="Arial"/>
              </a:rPr>
              <a:t>Existen varias formas de detectar y eliminar los valores atípicos, pero los métodos que hemos visto son ampliamente utilizados y fáciles de entender.</a:t>
            </a:r>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spcBef>
                <a:spcPts val="0"/>
              </a:spcBef>
              <a:spcAft>
                <a:spcPts val="0"/>
              </a:spcAft>
              <a:buNone/>
            </a:pPr>
            <a:r>
              <a:rPr lang="es-CL" sz="2400">
                <a:solidFill>
                  <a:srgbClr val="FF0000"/>
                </a:solidFill>
                <a:latin typeface="Arial"/>
                <a:ea typeface="Arial"/>
                <a:cs typeface="Arial"/>
                <a:sym typeface="Arial"/>
              </a:rPr>
              <a:t>Si un valor atípico debe eliminarse o no dependerá  de cada problema en el que esté trabajando</a:t>
            </a:r>
            <a:r>
              <a:rPr lang="es-CL"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0" rtl="0" algn="just">
              <a:lnSpc>
                <a:spcPct val="115000"/>
              </a:lnSpc>
              <a:spcBef>
                <a:spcPts val="40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6242050" y="9007475"/>
            <a:ext cx="9020022" cy="101566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sz="6600"/>
              <a:t>RESUMEN</a:t>
            </a:r>
            <a:endParaRPr/>
          </a:p>
        </p:txBody>
      </p:sp>
      <p:sp>
        <p:nvSpPr>
          <p:cNvPr id="304" name="Google Shape;304;p29"/>
          <p:cNvSpPr txBox="1"/>
          <p:nvPr/>
        </p:nvSpPr>
        <p:spPr>
          <a:xfrm>
            <a:off x="6276975" y="7752358"/>
            <a:ext cx="1670957"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9600">
                <a:solidFill>
                  <a:srgbClr val="257CE1"/>
                </a:solidFill>
                <a:latin typeface="Arial Black"/>
                <a:ea typeface="Arial Black"/>
                <a:cs typeface="Arial Black"/>
                <a:sym typeface="Arial Black"/>
              </a:rPr>
              <a:t>04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4413250" y="7559675"/>
            <a:ext cx="10134600" cy="1015663"/>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sz="6600"/>
              <a:t>DATOS FALTANTES</a:t>
            </a:r>
            <a:endParaRPr/>
          </a:p>
        </p:txBody>
      </p:sp>
      <p:sp>
        <p:nvSpPr>
          <p:cNvPr id="94" name="Google Shape;94;p3"/>
          <p:cNvSpPr txBox="1"/>
          <p:nvPr/>
        </p:nvSpPr>
        <p:spPr>
          <a:xfrm>
            <a:off x="12677531" y="6082347"/>
            <a:ext cx="1905000" cy="1477328"/>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CL" sz="9600">
                <a:solidFill>
                  <a:schemeClr val="dk1"/>
                </a:solidFill>
                <a:latin typeface="Arial Black"/>
                <a:ea typeface="Arial Black"/>
                <a:cs typeface="Arial Black"/>
                <a:sym typeface="Arial Black"/>
              </a:rPr>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RESUMEN</a:t>
            </a:r>
            <a:endParaRPr/>
          </a:p>
        </p:txBody>
      </p:sp>
      <p:sp>
        <p:nvSpPr>
          <p:cNvPr id="310" name="Google Shape;310;p30"/>
          <p:cNvSpPr txBox="1"/>
          <p:nvPr/>
        </p:nvSpPr>
        <p:spPr>
          <a:xfrm>
            <a:off x="2355850" y="2225675"/>
            <a:ext cx="12344400" cy="5012078"/>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lang="es-CL" sz="2400">
                <a:solidFill>
                  <a:srgbClr val="000000"/>
                </a:solidFill>
                <a:latin typeface="Arial"/>
                <a:ea typeface="Arial"/>
                <a:cs typeface="Arial"/>
                <a:sym typeface="Arial"/>
              </a:rPr>
              <a:t>En esta presentación, hemos visto</a:t>
            </a:r>
            <a:r>
              <a:rPr b="1" lang="es-CL" sz="2400">
                <a:solidFill>
                  <a:srgbClr val="000000"/>
                </a:solidFill>
                <a:latin typeface="Arial"/>
                <a:ea typeface="Arial"/>
                <a:cs typeface="Arial"/>
                <a:sym typeface="Arial"/>
              </a:rPr>
              <a:t>:</a:t>
            </a:r>
            <a:endParaRPr/>
          </a:p>
          <a:p>
            <a:pPr indent="0" lvl="0" marL="50800" rtl="0" algn="just">
              <a:lnSpc>
                <a:spcPct val="107000"/>
              </a:lnSpc>
              <a:spcBef>
                <a:spcPts val="800"/>
              </a:spcBef>
              <a:spcAft>
                <a:spcPts val="0"/>
              </a:spcAft>
              <a:buNone/>
            </a:pPr>
            <a:r>
              <a:t/>
            </a:r>
            <a:endParaRPr b="1" sz="2400">
              <a:solidFill>
                <a:srgbClr val="000000"/>
              </a:solidFill>
              <a:latin typeface="Arial"/>
              <a:ea typeface="Arial"/>
              <a:cs typeface="Arial"/>
              <a:sym typeface="Arial"/>
            </a:endParaRPr>
          </a:p>
          <a:p>
            <a:pPr indent="-342900" lvl="0" marL="393700" rtl="0" algn="just">
              <a:lnSpc>
                <a:spcPct val="107000"/>
              </a:lnSpc>
              <a:spcBef>
                <a:spcPts val="800"/>
              </a:spcBef>
              <a:spcAft>
                <a:spcPts val="0"/>
              </a:spcAft>
              <a:buClr>
                <a:srgbClr val="000000"/>
              </a:buClr>
              <a:buSzPts val="2800"/>
              <a:buFont typeface="Noto Sans Symbols"/>
              <a:buChar char="❑"/>
            </a:pPr>
            <a:r>
              <a:rPr lang="es-CL" sz="2400">
                <a:solidFill>
                  <a:srgbClr val="000000"/>
                </a:solidFill>
                <a:latin typeface="Arial"/>
                <a:ea typeface="Arial"/>
                <a:cs typeface="Arial"/>
                <a:sym typeface="Arial"/>
              </a:rPr>
              <a:t>El problema de los datos faltantes</a:t>
            </a:r>
            <a:endParaRPr/>
          </a:p>
          <a:p>
            <a:pPr indent="-165100" lvl="0" marL="393700" rtl="0" algn="just">
              <a:lnSpc>
                <a:spcPct val="107000"/>
              </a:lnSpc>
              <a:spcBef>
                <a:spcPts val="800"/>
              </a:spcBef>
              <a:spcAft>
                <a:spcPts val="0"/>
              </a:spcAft>
              <a:buSzPts val="2800"/>
              <a:buFont typeface="Noto Sans Symbols"/>
              <a:buNone/>
            </a:pPr>
            <a:r>
              <a:t/>
            </a:r>
            <a:endParaRPr sz="2400">
              <a:solidFill>
                <a:srgbClr val="000000"/>
              </a:solidFill>
              <a:latin typeface="Arial"/>
              <a:ea typeface="Arial"/>
              <a:cs typeface="Arial"/>
              <a:sym typeface="Arial"/>
            </a:endParaRPr>
          </a:p>
          <a:p>
            <a:pPr indent="-342900" lvl="0" marL="393700" rtl="0" algn="just">
              <a:lnSpc>
                <a:spcPct val="107000"/>
              </a:lnSpc>
              <a:spcBef>
                <a:spcPts val="800"/>
              </a:spcBef>
              <a:spcAft>
                <a:spcPts val="0"/>
              </a:spcAft>
              <a:buClr>
                <a:srgbClr val="000000"/>
              </a:buClr>
              <a:buSzPts val="2800"/>
              <a:buFont typeface="Noto Sans Symbols"/>
              <a:buChar char="❑"/>
            </a:pPr>
            <a:r>
              <a:rPr lang="es-CL" sz="2400">
                <a:solidFill>
                  <a:srgbClr val="000000"/>
                </a:solidFill>
                <a:latin typeface="Arial"/>
                <a:ea typeface="Arial"/>
                <a:cs typeface="Arial"/>
                <a:sym typeface="Arial"/>
              </a:rPr>
              <a:t>Estrategias para enfrentarlos</a:t>
            </a:r>
            <a:endParaRPr/>
          </a:p>
          <a:p>
            <a:pPr indent="-165100" lvl="0" marL="393700" rtl="0" algn="just">
              <a:lnSpc>
                <a:spcPct val="107000"/>
              </a:lnSpc>
              <a:spcBef>
                <a:spcPts val="800"/>
              </a:spcBef>
              <a:spcAft>
                <a:spcPts val="0"/>
              </a:spcAft>
              <a:buSzPts val="2800"/>
              <a:buFont typeface="Noto Sans Symbols"/>
              <a:buNone/>
            </a:pPr>
            <a:r>
              <a:t/>
            </a:r>
            <a:endParaRPr sz="2400">
              <a:solidFill>
                <a:srgbClr val="000000"/>
              </a:solidFill>
              <a:latin typeface="Arial"/>
              <a:ea typeface="Arial"/>
              <a:cs typeface="Arial"/>
              <a:sym typeface="Arial"/>
            </a:endParaRPr>
          </a:p>
          <a:p>
            <a:pPr indent="-342900" lvl="0" marL="393700" rtl="0" algn="just">
              <a:lnSpc>
                <a:spcPct val="107000"/>
              </a:lnSpc>
              <a:spcBef>
                <a:spcPts val="800"/>
              </a:spcBef>
              <a:spcAft>
                <a:spcPts val="0"/>
              </a:spcAft>
              <a:buClr>
                <a:srgbClr val="000000"/>
              </a:buClr>
              <a:buSzPts val="2800"/>
              <a:buFont typeface="Noto Sans Symbols"/>
              <a:buChar char="❑"/>
            </a:pPr>
            <a:r>
              <a:rPr lang="es-CL" sz="2400">
                <a:solidFill>
                  <a:srgbClr val="000000"/>
                </a:solidFill>
                <a:latin typeface="Arial"/>
                <a:ea typeface="Arial"/>
                <a:cs typeface="Arial"/>
                <a:sym typeface="Arial"/>
              </a:rPr>
              <a:t>El manejo de outliers</a:t>
            </a:r>
            <a:endParaRPr sz="2400">
              <a:solidFill>
                <a:srgbClr val="000000"/>
              </a:solidFill>
              <a:latin typeface="Arial"/>
              <a:ea typeface="Arial"/>
              <a:cs typeface="Arial"/>
              <a:sym typeface="Arial"/>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DATOS FALTANTES</a:t>
            </a:r>
            <a:endParaRPr/>
          </a:p>
        </p:txBody>
      </p:sp>
      <p:sp>
        <p:nvSpPr>
          <p:cNvPr id="100" name="Google Shape;100;p4"/>
          <p:cNvSpPr txBox="1"/>
          <p:nvPr/>
        </p:nvSpPr>
        <p:spPr>
          <a:xfrm>
            <a:off x="2432050" y="2149475"/>
            <a:ext cx="9296399" cy="7386638"/>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s-CL" sz="2400"/>
              <a:t>INTRODUCCIÓN</a:t>
            </a:r>
            <a:endParaRPr/>
          </a:p>
          <a:p>
            <a:pPr indent="0" lvl="0" marL="0" rtl="0" algn="l">
              <a:spcBef>
                <a:spcPts val="0"/>
              </a:spcBef>
              <a:spcAft>
                <a:spcPts val="0"/>
              </a:spcAft>
              <a:buNone/>
            </a:pPr>
            <a:r>
              <a:t/>
            </a:r>
            <a:endParaRPr sz="2400"/>
          </a:p>
          <a:p>
            <a:pPr indent="0" lvl="0" marL="0" rtl="0" algn="just">
              <a:spcBef>
                <a:spcPts val="0"/>
              </a:spcBef>
              <a:spcAft>
                <a:spcPts val="0"/>
              </a:spcAft>
              <a:buNone/>
            </a:pPr>
            <a:r>
              <a:rPr lang="es-CL" sz="2400">
                <a:solidFill>
                  <a:schemeClr val="dk1"/>
                </a:solidFill>
                <a:latin typeface="Helvetica Neue"/>
                <a:ea typeface="Helvetica Neue"/>
                <a:cs typeface="Helvetica Neue"/>
                <a:sym typeface="Helvetica Neue"/>
              </a:rPr>
              <a:t>E</a:t>
            </a:r>
            <a:r>
              <a:rPr b="0" i="0" lang="es-CL" sz="2400">
                <a:solidFill>
                  <a:schemeClr val="dk1"/>
                </a:solidFill>
                <a:latin typeface="Helvetica Neue"/>
                <a:ea typeface="Helvetica Neue"/>
                <a:cs typeface="Helvetica Neue"/>
                <a:sym typeface="Helvetica Neue"/>
              </a:rPr>
              <a:t>n cualquier proyecto de Machine Learning o Ciencia de datos nos tenemos que enfrentar a una situación ineludible: los datos no son ideales </a:t>
            </a:r>
            <a:r>
              <a:rPr lang="es-CL" sz="2400">
                <a:solidFill>
                  <a:schemeClr val="dk1"/>
                </a:solidFill>
                <a:latin typeface="Helvetica Neue"/>
                <a:ea typeface="Helvetica Neue"/>
                <a:cs typeface="Helvetica Neue"/>
                <a:sym typeface="Helvetica Neue"/>
              </a:rPr>
              <a:t>y</a:t>
            </a:r>
            <a:r>
              <a:rPr b="0" i="0" lang="es-CL" sz="2400">
                <a:solidFill>
                  <a:schemeClr val="dk1"/>
                </a:solidFill>
                <a:latin typeface="Helvetica Neue"/>
                <a:ea typeface="Helvetica Neue"/>
                <a:cs typeface="Helvetica Neue"/>
                <a:sym typeface="Helvetica Neue"/>
              </a:rPr>
              <a:t>, generalmente, faltan muchos de ellos.</a:t>
            </a:r>
            <a:endParaRPr sz="2400">
              <a:solidFill>
                <a:schemeClr val="dk1"/>
              </a:solidFill>
              <a:latin typeface="Helvetica Neue"/>
              <a:ea typeface="Helvetica Neue"/>
              <a:cs typeface="Helvetica Neue"/>
              <a:sym typeface="Helvetica Neue"/>
            </a:endParaRPr>
          </a:p>
          <a:p>
            <a:pPr indent="0" lvl="0" marL="0" rtl="0" algn="just">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rtl="0" algn="just">
              <a:spcBef>
                <a:spcPts val="0"/>
              </a:spcBef>
              <a:spcAft>
                <a:spcPts val="0"/>
              </a:spcAft>
              <a:buNone/>
            </a:pPr>
            <a:r>
              <a:rPr lang="es-CL" sz="2400">
                <a:solidFill>
                  <a:schemeClr val="dk1"/>
                </a:solidFill>
                <a:latin typeface="Helvetica Neue"/>
                <a:ea typeface="Helvetica Neue"/>
                <a:cs typeface="Helvetica Neue"/>
                <a:sym typeface="Helvetica Neue"/>
              </a:rPr>
              <a:t>Para saber cuál técnica podremos utilizar para el tratamiento de los datos faltantes, primero debemos determinar el mecanismo detrás de esa pérdida de datos. Y estos mecanismos se dividen en tres:</a:t>
            </a:r>
            <a:endParaRPr/>
          </a:p>
          <a:p>
            <a:pPr indent="0" lvl="0" marL="0" rtl="0" algn="just">
              <a:spcBef>
                <a:spcPts val="0"/>
              </a:spcBef>
              <a:spcAft>
                <a:spcPts val="0"/>
              </a:spcAft>
              <a:buNone/>
            </a:pPr>
            <a:r>
              <a:t/>
            </a:r>
            <a:endParaRPr sz="2400">
              <a:solidFill>
                <a:srgbClr val="6D6E70"/>
              </a:solidFill>
              <a:latin typeface="Helvetica Neue"/>
              <a:ea typeface="Helvetica Neue"/>
              <a:cs typeface="Helvetica Neue"/>
              <a:sym typeface="Helvetica Neue"/>
            </a:endParaRPr>
          </a:p>
          <a:p>
            <a:pPr indent="-342900" lvl="0" marL="342900" rtl="0" algn="just">
              <a:spcBef>
                <a:spcPts val="0"/>
              </a:spcBef>
              <a:spcAft>
                <a:spcPts val="0"/>
              </a:spcAft>
              <a:buClr>
                <a:schemeClr val="dk1"/>
              </a:buClr>
              <a:buSzPts val="2400"/>
              <a:buFont typeface="Arial"/>
              <a:buChar char="•"/>
            </a:pPr>
            <a:r>
              <a:rPr lang="es-CL" sz="2400">
                <a:solidFill>
                  <a:schemeClr val="dk1"/>
                </a:solidFill>
                <a:latin typeface="Helvetica Neue"/>
                <a:ea typeface="Helvetica Neue"/>
                <a:cs typeface="Helvetica Neue"/>
                <a:sym typeface="Helvetica Neue"/>
              </a:rPr>
              <a:t>Datos faltantes completamente aleatorios (o MCAR: Missing Completely at Random)</a:t>
            </a:r>
            <a:endParaRPr/>
          </a:p>
          <a:p>
            <a:pPr indent="-190500" lvl="0" marL="342900" rtl="0" algn="just">
              <a:spcBef>
                <a:spcPts val="0"/>
              </a:spcBef>
              <a:spcAft>
                <a:spcPts val="0"/>
              </a:spcAft>
              <a:buSzPts val="2400"/>
              <a:buFont typeface="Arial"/>
              <a:buNone/>
            </a:pPr>
            <a:r>
              <a:t/>
            </a:r>
            <a:endParaRPr sz="2400">
              <a:solidFill>
                <a:schemeClr val="dk1"/>
              </a:solidFill>
              <a:latin typeface="Helvetica Neue"/>
              <a:ea typeface="Helvetica Neue"/>
              <a:cs typeface="Helvetica Neue"/>
              <a:sym typeface="Helvetica Neue"/>
            </a:endParaRPr>
          </a:p>
          <a:p>
            <a:pPr indent="-342900" lvl="0" marL="342900" rtl="0" algn="just">
              <a:spcBef>
                <a:spcPts val="0"/>
              </a:spcBef>
              <a:spcAft>
                <a:spcPts val="0"/>
              </a:spcAft>
              <a:buClr>
                <a:schemeClr val="dk1"/>
              </a:buClr>
              <a:buSzPts val="2400"/>
              <a:buFont typeface="Arial"/>
              <a:buChar char="•"/>
            </a:pPr>
            <a:r>
              <a:rPr lang="es-CL" sz="2400">
                <a:solidFill>
                  <a:schemeClr val="dk1"/>
                </a:solidFill>
                <a:latin typeface="Helvetica Neue"/>
                <a:ea typeface="Helvetica Neue"/>
                <a:cs typeface="Helvetica Neue"/>
                <a:sym typeface="Helvetica Neue"/>
              </a:rPr>
              <a:t>Datos Faltantes NO aleatorios (o MNAR: Missing Not at Random)</a:t>
            </a:r>
            <a:endParaRPr/>
          </a:p>
          <a:p>
            <a:pPr indent="-190500" lvl="0" marL="342900" rtl="0" algn="just">
              <a:spcBef>
                <a:spcPts val="0"/>
              </a:spcBef>
              <a:spcAft>
                <a:spcPts val="0"/>
              </a:spcAft>
              <a:buSzPts val="2400"/>
              <a:buFont typeface="Arial"/>
              <a:buNone/>
            </a:pPr>
            <a:r>
              <a:t/>
            </a:r>
            <a:endParaRPr sz="2400">
              <a:solidFill>
                <a:schemeClr val="dk1"/>
              </a:solidFill>
              <a:latin typeface="Helvetica Neue"/>
              <a:ea typeface="Helvetica Neue"/>
              <a:cs typeface="Helvetica Neue"/>
              <a:sym typeface="Helvetica Neue"/>
            </a:endParaRPr>
          </a:p>
          <a:p>
            <a:pPr indent="-342900" lvl="0" marL="342900" rtl="0" algn="just">
              <a:spcBef>
                <a:spcPts val="0"/>
              </a:spcBef>
              <a:spcAft>
                <a:spcPts val="0"/>
              </a:spcAft>
              <a:buClr>
                <a:schemeClr val="dk1"/>
              </a:buClr>
              <a:buSzPts val="2400"/>
              <a:buFont typeface="Arial"/>
              <a:buChar char="•"/>
            </a:pPr>
            <a:r>
              <a:rPr lang="es-CL" sz="2400">
                <a:solidFill>
                  <a:schemeClr val="dk1"/>
                </a:solidFill>
                <a:latin typeface="Helvetica Neue"/>
                <a:ea typeface="Helvetica Neue"/>
                <a:cs typeface="Helvetica Neue"/>
                <a:sym typeface="Helvetica Neue"/>
              </a:rPr>
              <a:t>Datos Faltantes Aleatorios (o MAR: Missing at Random)</a:t>
            </a:r>
            <a:endParaRPr/>
          </a:p>
          <a:p>
            <a:pPr indent="0" lvl="0" marL="0" rtl="0" algn="just">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1800"/>
          </a:p>
        </p:txBody>
      </p:sp>
      <p:sp>
        <p:nvSpPr>
          <p:cNvPr id="101" name="Google Shape;101;p4"/>
          <p:cNvSpPr txBox="1"/>
          <p:nvPr/>
        </p:nvSpPr>
        <p:spPr>
          <a:xfrm>
            <a:off x="2736850" y="10069513"/>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sp>
        <p:nvSpPr>
          <p:cNvPr id="102" name="Google Shape;102;p4"/>
          <p:cNvSpPr txBox="1"/>
          <p:nvPr/>
        </p:nvSpPr>
        <p:spPr>
          <a:xfrm>
            <a:off x="13454844" y="8016875"/>
            <a:ext cx="6170279" cy="276999"/>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200"/>
              <a:t>Fuente: https://apuntes-r.blogspot.com/2015/06/imputacion-con-randomforest.html?m=1</a:t>
            </a:r>
            <a:endParaRPr sz="1400"/>
          </a:p>
        </p:txBody>
      </p:sp>
      <p:pic>
        <p:nvPicPr>
          <p:cNvPr id="103" name="Google Shape;103;p4"/>
          <p:cNvPicPr preferRelativeResize="0"/>
          <p:nvPr/>
        </p:nvPicPr>
        <p:blipFill rotWithShape="1">
          <a:blip r:embed="rId3">
            <a:alphaModFix/>
          </a:blip>
          <a:srcRect b="0" l="0" r="0" t="0"/>
          <a:stretch/>
        </p:blipFill>
        <p:spPr>
          <a:xfrm>
            <a:off x="12185650" y="4130675"/>
            <a:ext cx="7439473" cy="335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DATOS FALTANTES</a:t>
            </a:r>
            <a:endParaRPr/>
          </a:p>
        </p:txBody>
      </p:sp>
      <p:sp>
        <p:nvSpPr>
          <p:cNvPr id="109" name="Google Shape;109;p5"/>
          <p:cNvSpPr txBox="1"/>
          <p:nvPr/>
        </p:nvSpPr>
        <p:spPr>
          <a:xfrm>
            <a:off x="2432051" y="2149475"/>
            <a:ext cx="8153400" cy="812530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s-CL" sz="2400">
                <a:solidFill>
                  <a:srgbClr val="404040"/>
                </a:solidFill>
                <a:latin typeface="Helvetica Neue"/>
                <a:ea typeface="Helvetica Neue"/>
                <a:cs typeface="Helvetica Neue"/>
                <a:sym typeface="Helvetica Neue"/>
              </a:rPr>
              <a:t>Datos faltantes completamente aleatorios </a:t>
            </a:r>
            <a:endParaRPr/>
          </a:p>
          <a:p>
            <a:pPr indent="0" lvl="0" marL="0" rtl="0" algn="l">
              <a:spcBef>
                <a:spcPts val="0"/>
              </a:spcBef>
              <a:spcAft>
                <a:spcPts val="0"/>
              </a:spcAft>
              <a:buNone/>
            </a:pPr>
            <a:r>
              <a:rPr b="1" lang="es-CL" sz="2400">
                <a:solidFill>
                  <a:srgbClr val="404040"/>
                </a:solidFill>
                <a:latin typeface="Helvetica Neue"/>
                <a:ea typeface="Helvetica Neue"/>
                <a:cs typeface="Helvetica Neue"/>
                <a:sym typeface="Helvetica Neue"/>
              </a:rPr>
              <a:t>(</a:t>
            </a:r>
            <a:r>
              <a:rPr b="1" i="1" lang="es-CL" sz="2400">
                <a:solidFill>
                  <a:srgbClr val="404040"/>
                </a:solidFill>
                <a:latin typeface="Helvetica Neue"/>
                <a:ea typeface="Helvetica Neue"/>
                <a:cs typeface="Helvetica Neue"/>
                <a:sym typeface="Helvetica Neue"/>
              </a:rPr>
              <a:t>MCAR: Missing Completely at Random</a:t>
            </a:r>
            <a:r>
              <a:rPr b="1" lang="es-CL" sz="2400">
                <a:solidFill>
                  <a:srgbClr val="404040"/>
                </a:solidFill>
                <a:latin typeface="Helvetica Neue"/>
                <a:ea typeface="Helvetica Neue"/>
                <a:cs typeface="Helvetica Neue"/>
                <a:sym typeface="Helvetica Neue"/>
              </a:rPr>
              <a:t>)</a:t>
            </a:r>
            <a:endParaRPr sz="2400">
              <a:latin typeface="Calibri"/>
              <a:ea typeface="Calibri"/>
              <a:cs typeface="Calibri"/>
              <a:sym typeface="Calibri"/>
            </a:endParaRPr>
          </a:p>
          <a:p>
            <a:pPr indent="0" lvl="0" marL="0" rtl="0" algn="l">
              <a:spcBef>
                <a:spcPts val="0"/>
              </a:spcBef>
              <a:spcAft>
                <a:spcPts val="0"/>
              </a:spcAft>
              <a:buNone/>
            </a:pPr>
            <a:r>
              <a:t/>
            </a:r>
            <a:endParaRPr b="1" sz="2400"/>
          </a:p>
          <a:p>
            <a:pPr indent="0" lvl="0" marL="0" rtl="0" algn="just">
              <a:spcBef>
                <a:spcPts val="0"/>
              </a:spcBef>
              <a:spcAft>
                <a:spcPts val="0"/>
              </a:spcAft>
              <a:buNone/>
            </a:pPr>
            <a:r>
              <a:t/>
            </a:r>
            <a:endParaRPr sz="2400"/>
          </a:p>
          <a:p>
            <a:pPr indent="0" lvl="0" marL="50800" rtl="0" algn="just">
              <a:lnSpc>
                <a:spcPct val="100000"/>
              </a:lnSpc>
              <a:spcBef>
                <a:spcPts val="0"/>
              </a:spcBef>
              <a:spcAft>
                <a:spcPts val="0"/>
              </a:spcAft>
              <a:buNone/>
            </a:pPr>
            <a:r>
              <a:rPr lang="es-CL" sz="2400">
                <a:solidFill>
                  <a:schemeClr val="dk1"/>
                </a:solidFill>
                <a:latin typeface="Helvetica Neue"/>
                <a:ea typeface="Helvetica Neue"/>
                <a:cs typeface="Helvetica Neue"/>
                <a:sym typeface="Helvetica Neue"/>
              </a:rPr>
              <a:t>O</a:t>
            </a:r>
            <a:r>
              <a:rPr lang="es-CL" sz="2400">
                <a:solidFill>
                  <a:srgbClr val="000000"/>
                </a:solidFill>
                <a:latin typeface="Arial"/>
                <a:ea typeface="Arial"/>
                <a:cs typeface="Arial"/>
                <a:sym typeface="Arial"/>
              </a:rPr>
              <a:t>curre cuando la probabilidad de que una variable tenga valor faltante es independiente de la misma variable y de cualquier otra influencia externa. Lo que significa que los valores faltantes no dependen de los datos.</a:t>
            </a:r>
            <a:endParaRPr/>
          </a:p>
          <a:p>
            <a:pPr indent="0" lvl="0" marL="5080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5080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Supongamos que tenemos un set de datos y que los datos faltantes aparecen tanto en la categoría A como en la B o en la C, y los valores faltantes pueden ser altos o bajos. </a:t>
            </a:r>
            <a:endParaRPr/>
          </a:p>
          <a:p>
            <a:pPr indent="0" lvl="0" marL="50800" rtl="0" algn="just">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Esto quiere decir que esos </a:t>
            </a:r>
            <a:r>
              <a:rPr b="1" lang="es-CL" sz="2400">
                <a:solidFill>
                  <a:schemeClr val="dk1"/>
                </a:solidFill>
                <a:latin typeface="Arial"/>
                <a:ea typeface="Arial"/>
                <a:cs typeface="Arial"/>
                <a:sym typeface="Arial"/>
              </a:rPr>
              <a:t>datos faltantes no dependen ni de la categoría ni del valor mismo de los datos</a:t>
            </a:r>
            <a:r>
              <a:rPr lang="es-CL" sz="2400">
                <a:solidFill>
                  <a:srgbClr val="000000"/>
                </a:solidFill>
                <a:latin typeface="Arial"/>
                <a:ea typeface="Arial"/>
                <a:cs typeface="Arial"/>
                <a:sym typeface="Arial"/>
              </a:rPr>
              <a:t>, por lo que podemos decir que el mecanismo es completamente aleatorio.</a:t>
            </a:r>
            <a:endParaRPr/>
          </a:p>
          <a:p>
            <a:pPr indent="0" lvl="0" marL="5080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just">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1800"/>
          </a:p>
        </p:txBody>
      </p:sp>
      <p:sp>
        <p:nvSpPr>
          <p:cNvPr id="110" name="Google Shape;110;p5"/>
          <p:cNvSpPr txBox="1"/>
          <p:nvPr/>
        </p:nvSpPr>
        <p:spPr>
          <a:xfrm>
            <a:off x="2736850" y="10069513"/>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pic>
        <p:nvPicPr>
          <p:cNvPr id="111" name="Google Shape;111;p5"/>
          <p:cNvPicPr preferRelativeResize="0"/>
          <p:nvPr/>
        </p:nvPicPr>
        <p:blipFill rotWithShape="1">
          <a:blip r:embed="rId3">
            <a:alphaModFix/>
          </a:blip>
          <a:srcRect b="0" l="0" r="0" t="0"/>
          <a:stretch/>
        </p:blipFill>
        <p:spPr>
          <a:xfrm>
            <a:off x="11724113" y="3063875"/>
            <a:ext cx="7696200" cy="6139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DATOS FALTANTES</a:t>
            </a:r>
            <a:endParaRPr/>
          </a:p>
        </p:txBody>
      </p:sp>
      <p:sp>
        <p:nvSpPr>
          <p:cNvPr id="117" name="Google Shape;117;p6"/>
          <p:cNvSpPr txBox="1"/>
          <p:nvPr/>
        </p:nvSpPr>
        <p:spPr>
          <a:xfrm>
            <a:off x="2432051" y="2149475"/>
            <a:ext cx="8153400" cy="747897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s-CL" sz="2400">
                <a:solidFill>
                  <a:srgbClr val="404040"/>
                </a:solidFill>
                <a:latin typeface="Helvetica Neue"/>
                <a:ea typeface="Helvetica Neue"/>
                <a:cs typeface="Helvetica Neue"/>
                <a:sym typeface="Helvetica Neue"/>
              </a:rPr>
              <a:t>Datos Faltantes NO aleatorios </a:t>
            </a:r>
            <a:endParaRPr/>
          </a:p>
          <a:p>
            <a:pPr indent="0" lvl="0" marL="0" rtl="0" algn="l">
              <a:spcBef>
                <a:spcPts val="0"/>
              </a:spcBef>
              <a:spcAft>
                <a:spcPts val="0"/>
              </a:spcAft>
              <a:buNone/>
            </a:pPr>
            <a:r>
              <a:rPr b="1" i="1" lang="es-CL" sz="2400">
                <a:solidFill>
                  <a:srgbClr val="404040"/>
                </a:solidFill>
                <a:latin typeface="Helvetica Neue"/>
                <a:ea typeface="Helvetica Neue"/>
                <a:cs typeface="Helvetica Neue"/>
                <a:sym typeface="Helvetica Neue"/>
              </a:rPr>
              <a:t>(MNAR: Missing Not at Random)</a:t>
            </a:r>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just">
              <a:spcBef>
                <a:spcPts val="0"/>
              </a:spcBef>
              <a:spcAft>
                <a:spcPts val="0"/>
              </a:spcAft>
              <a:buNone/>
            </a:pPr>
            <a:r>
              <a:t/>
            </a:r>
            <a:endParaRPr sz="2400"/>
          </a:p>
          <a:p>
            <a:pPr indent="0" lvl="0" marL="50800" rtl="0" algn="just">
              <a:lnSpc>
                <a:spcPct val="100000"/>
              </a:lnSpc>
              <a:spcBef>
                <a:spcPts val="0"/>
              </a:spcBef>
              <a:spcAft>
                <a:spcPts val="0"/>
              </a:spcAft>
              <a:buNone/>
            </a:pPr>
            <a:r>
              <a:rPr lang="es-CL" sz="2400">
                <a:solidFill>
                  <a:schemeClr val="dk1"/>
                </a:solidFill>
                <a:latin typeface="Helvetica Neue"/>
                <a:ea typeface="Helvetica Neue"/>
                <a:cs typeface="Helvetica Neue"/>
                <a:sym typeface="Helvetica Neue"/>
              </a:rPr>
              <a:t>O</a:t>
            </a:r>
            <a:r>
              <a:rPr lang="es-CL" sz="2400">
                <a:solidFill>
                  <a:srgbClr val="000000"/>
                </a:solidFill>
                <a:latin typeface="Arial"/>
                <a:ea typeface="Arial"/>
                <a:cs typeface="Arial"/>
                <a:sym typeface="Arial"/>
              </a:rPr>
              <a:t>curre cuando la probabilidad de que una variable tenga valores faltantes no es al azar, por lo tanto depende de las variables faltantes.</a:t>
            </a:r>
            <a:endParaRPr/>
          </a:p>
          <a:p>
            <a:pPr indent="0" lvl="0" marL="50800" rtl="0" algn="just">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Volviendo a nuestro set de datos hipotético podemos ver que sistemáticamente los datos con valores menores a 100 faltan, tanto para las categorías A, B como C. </a:t>
            </a:r>
            <a:r>
              <a:rPr b="1" lang="es-CL" sz="2400">
                <a:solidFill>
                  <a:srgbClr val="000000"/>
                </a:solidFill>
                <a:latin typeface="Arial"/>
                <a:ea typeface="Arial"/>
                <a:cs typeface="Arial"/>
                <a:sym typeface="Arial"/>
              </a:rPr>
              <a:t>Es decir que los valores faltantes dependen de la variable “V2”, y por tanto la razón de la falta de datos NO es aleatoria</a:t>
            </a:r>
            <a:r>
              <a:rPr lang="es-CL" sz="2400">
                <a:solidFill>
                  <a:srgbClr val="000000"/>
                </a:solidFill>
                <a:latin typeface="Arial"/>
                <a:ea typeface="Arial"/>
                <a:cs typeface="Arial"/>
                <a:sym typeface="Arial"/>
              </a:rPr>
              <a:t>.</a:t>
            </a:r>
            <a:endParaRPr/>
          </a:p>
          <a:p>
            <a:pPr indent="0" lvl="0" marL="50800" rtl="0" algn="just">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Este mecanismo es el más complicado de todos, porque como la pérdida de datos es sistemática tenemos que encontrar esta razón, intentar corregir el problema y, muy probablemente, adquirir los datos nuevamente.</a:t>
            </a:r>
            <a:endParaRPr sz="1800"/>
          </a:p>
        </p:txBody>
      </p:sp>
      <p:sp>
        <p:nvSpPr>
          <p:cNvPr id="118" name="Google Shape;118;p6"/>
          <p:cNvSpPr txBox="1"/>
          <p:nvPr/>
        </p:nvSpPr>
        <p:spPr>
          <a:xfrm>
            <a:off x="2736850" y="10069513"/>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pic>
        <p:nvPicPr>
          <p:cNvPr id="119" name="Google Shape;119;p6"/>
          <p:cNvPicPr preferRelativeResize="0"/>
          <p:nvPr/>
        </p:nvPicPr>
        <p:blipFill rotWithShape="1">
          <a:blip r:embed="rId3">
            <a:alphaModFix/>
          </a:blip>
          <a:srcRect b="0" l="0" r="0" t="0"/>
          <a:stretch/>
        </p:blipFill>
        <p:spPr>
          <a:xfrm>
            <a:off x="11423650" y="3292475"/>
            <a:ext cx="7859518" cy="63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DATOS FALTANTES</a:t>
            </a:r>
            <a:endParaRPr/>
          </a:p>
        </p:txBody>
      </p:sp>
      <p:sp>
        <p:nvSpPr>
          <p:cNvPr id="125" name="Google Shape;125;p7"/>
          <p:cNvSpPr txBox="1"/>
          <p:nvPr/>
        </p:nvSpPr>
        <p:spPr>
          <a:xfrm>
            <a:off x="2432051" y="2149475"/>
            <a:ext cx="8153400" cy="6740307"/>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s-CL" sz="2400">
                <a:solidFill>
                  <a:srgbClr val="404040"/>
                </a:solidFill>
                <a:latin typeface="Helvetica Neue"/>
                <a:ea typeface="Helvetica Neue"/>
                <a:cs typeface="Helvetica Neue"/>
                <a:sym typeface="Helvetica Neue"/>
              </a:rPr>
              <a:t>Datos Faltantes Aleatorios </a:t>
            </a:r>
            <a:endParaRPr/>
          </a:p>
          <a:p>
            <a:pPr indent="0" lvl="0" marL="0" rtl="0" algn="l">
              <a:spcBef>
                <a:spcPts val="0"/>
              </a:spcBef>
              <a:spcAft>
                <a:spcPts val="0"/>
              </a:spcAft>
              <a:buNone/>
            </a:pPr>
            <a:r>
              <a:rPr b="1" i="1" lang="es-CL" sz="2400">
                <a:solidFill>
                  <a:srgbClr val="404040"/>
                </a:solidFill>
                <a:latin typeface="Helvetica Neue"/>
                <a:ea typeface="Helvetica Neue"/>
                <a:cs typeface="Helvetica Neue"/>
                <a:sym typeface="Helvetica Neue"/>
              </a:rPr>
              <a:t>(MAR: Missing at Random)</a:t>
            </a:r>
            <a:endParaRPr/>
          </a:p>
          <a:p>
            <a:pPr indent="0" lvl="0" marL="0" rtl="0" algn="l">
              <a:spcBef>
                <a:spcPts val="0"/>
              </a:spcBef>
              <a:spcAft>
                <a:spcPts val="0"/>
              </a:spcAft>
              <a:buNone/>
            </a:pPr>
            <a:r>
              <a:t/>
            </a:r>
            <a:endParaRPr b="1" i="1" sz="2400">
              <a:solidFill>
                <a:srgbClr val="404040"/>
              </a:solidFill>
              <a:latin typeface="Helvetica Neue"/>
              <a:ea typeface="Helvetica Neue"/>
              <a:cs typeface="Helvetica Neue"/>
              <a:sym typeface="Helvetica Neue"/>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Ocurre cuando la probabilidad de que una variable tenga valor faltante es independiente de las variables con valores faltantes pero dependiente de las otras variables con valores observables. Esto sugiere un supuesto menos restringido.</a:t>
            </a:r>
            <a:endParaRPr/>
          </a:p>
          <a:p>
            <a:pPr indent="0" lvl="0" marL="50800" rtl="0" algn="just">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Este mecanismo es un punto intermedio entre los dos anteriores.</a:t>
            </a:r>
            <a:endParaRPr/>
          </a:p>
          <a:p>
            <a:pPr indent="0" lvl="0" marL="50800" rtl="0" algn="just">
              <a:spcBef>
                <a:spcPts val="0"/>
              </a:spcBef>
              <a:spcAft>
                <a:spcPts val="0"/>
              </a:spcAft>
              <a:buNone/>
            </a:pPr>
            <a:r>
              <a:t/>
            </a:r>
            <a:endParaRPr sz="2400">
              <a:solidFill>
                <a:srgbClr val="000000"/>
              </a:solidFill>
              <a:latin typeface="Arial"/>
              <a:ea typeface="Arial"/>
              <a:cs typeface="Arial"/>
              <a:sym typeface="Arial"/>
            </a:endParaRPr>
          </a:p>
          <a:p>
            <a:pPr indent="0" lvl="0" marL="50800" rtl="0" algn="just">
              <a:spcBef>
                <a:spcPts val="0"/>
              </a:spcBef>
              <a:spcAft>
                <a:spcPts val="0"/>
              </a:spcAft>
              <a:buNone/>
            </a:pPr>
            <a:r>
              <a:rPr lang="es-CL" sz="2400">
                <a:solidFill>
                  <a:srgbClr val="000000"/>
                </a:solidFill>
                <a:latin typeface="Arial"/>
                <a:ea typeface="Arial"/>
                <a:cs typeface="Arial"/>
                <a:sym typeface="Arial"/>
              </a:rPr>
              <a:t>En el ejemplo vemos que los datos faltantes corresponden únicamente a datos en la categoría B, y que estos datos faltantes van desde los más pequeños a los más grandes. Esto quiere decir que los valores faltantes dependen sólo de la variable “V1” (la categoría) y no de la propia variable “V2”.</a:t>
            </a:r>
            <a:endParaRPr sz="1800"/>
          </a:p>
        </p:txBody>
      </p:sp>
      <p:sp>
        <p:nvSpPr>
          <p:cNvPr id="126" name="Google Shape;126;p7"/>
          <p:cNvSpPr txBox="1"/>
          <p:nvPr/>
        </p:nvSpPr>
        <p:spPr>
          <a:xfrm>
            <a:off x="2736850" y="10069513"/>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pic>
        <p:nvPicPr>
          <p:cNvPr id="127" name="Google Shape;127;p7"/>
          <p:cNvPicPr preferRelativeResize="0"/>
          <p:nvPr/>
        </p:nvPicPr>
        <p:blipFill rotWithShape="1">
          <a:blip r:embed="rId3">
            <a:alphaModFix/>
          </a:blip>
          <a:srcRect b="0" l="0" r="0" t="0"/>
          <a:stretch/>
        </p:blipFill>
        <p:spPr>
          <a:xfrm>
            <a:off x="11266913" y="2606675"/>
            <a:ext cx="8153400" cy="6534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nvSpPr>
        <p:spPr>
          <a:xfrm>
            <a:off x="8159750" y="6250622"/>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CL" sz="9600">
                <a:solidFill>
                  <a:srgbClr val="257CE1"/>
                </a:solidFill>
                <a:latin typeface="Arial Black"/>
                <a:ea typeface="Arial Black"/>
                <a:cs typeface="Arial Black"/>
                <a:sym typeface="Arial Black"/>
              </a:rPr>
              <a:t>02</a:t>
            </a:r>
            <a:endParaRPr/>
          </a:p>
        </p:txBody>
      </p:sp>
      <p:sp>
        <p:nvSpPr>
          <p:cNvPr id="133" name="Google Shape;133;p8"/>
          <p:cNvSpPr txBox="1"/>
          <p:nvPr/>
        </p:nvSpPr>
        <p:spPr>
          <a:xfrm>
            <a:off x="1517650" y="7712075"/>
            <a:ext cx="8305800"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CL" sz="4800">
                <a:solidFill>
                  <a:srgbClr val="257CE1"/>
                </a:solidFill>
                <a:latin typeface="Arial"/>
                <a:ea typeface="Arial"/>
                <a:cs typeface="Arial"/>
                <a:sym typeface="Arial"/>
              </a:rPr>
              <a:t>ESTRATEGIAS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CL"/>
              <a:t>ESTRATEGIAS</a:t>
            </a:r>
            <a:endParaRPr/>
          </a:p>
        </p:txBody>
      </p:sp>
      <p:sp>
        <p:nvSpPr>
          <p:cNvPr id="139" name="Google Shape;139;p9"/>
          <p:cNvSpPr txBox="1"/>
          <p:nvPr/>
        </p:nvSpPr>
        <p:spPr>
          <a:xfrm>
            <a:off x="2432050" y="1844675"/>
            <a:ext cx="8153400" cy="8192400"/>
          </a:xfrm>
          <a:prstGeom prst="rect">
            <a:avLst/>
          </a:prstGeom>
          <a:noFill/>
          <a:ln>
            <a:noFill/>
          </a:ln>
        </p:spPr>
        <p:txBody>
          <a:bodyPr anchorCtr="0" anchor="t" bIns="45700" lIns="91425" spcFirstLastPara="1" rIns="91425" wrap="square" tIns="45700">
            <a:spAutoFit/>
          </a:bodyPr>
          <a:lstStyle/>
          <a:p>
            <a:pPr indent="0" lvl="0" marL="50800" rtl="0" algn="just">
              <a:lnSpc>
                <a:spcPct val="107000"/>
              </a:lnSpc>
              <a:spcBef>
                <a:spcPts val="0"/>
              </a:spcBef>
              <a:spcAft>
                <a:spcPts val="0"/>
              </a:spcAft>
              <a:buNone/>
            </a:pPr>
            <a:r>
              <a:rPr lang="es-CL" sz="2400">
                <a:solidFill>
                  <a:srgbClr val="000000"/>
                </a:solidFill>
                <a:latin typeface="Arial"/>
                <a:ea typeface="Arial"/>
                <a:cs typeface="Arial"/>
                <a:sym typeface="Arial"/>
              </a:rPr>
              <a:t>Tenemos dos grandes grupos que son el descarte de datos y la imputación.</a:t>
            </a:r>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50800" rtl="0" algn="just">
              <a:lnSpc>
                <a:spcPct val="107000"/>
              </a:lnSpc>
              <a:spcBef>
                <a:spcPts val="800"/>
              </a:spcBef>
              <a:spcAft>
                <a:spcPts val="0"/>
              </a:spcAft>
              <a:buNone/>
            </a:pPr>
            <a:r>
              <a:rPr b="1" lang="es-CL" sz="2400">
                <a:solidFill>
                  <a:srgbClr val="000000"/>
                </a:solidFill>
                <a:latin typeface="Arial"/>
                <a:ea typeface="Arial"/>
                <a:cs typeface="Arial"/>
                <a:sym typeface="Arial"/>
              </a:rPr>
              <a:t>El descarte </a:t>
            </a:r>
            <a:r>
              <a:rPr lang="es-CL" sz="2400">
                <a:solidFill>
                  <a:srgbClr val="000000"/>
                </a:solidFill>
                <a:latin typeface="Arial"/>
                <a:ea typeface="Arial"/>
                <a:cs typeface="Arial"/>
                <a:sym typeface="Arial"/>
              </a:rPr>
              <a:t>consiste simplemente en eliminar los registros que contengan datos faltantes, mientras que en </a:t>
            </a:r>
            <a:r>
              <a:rPr b="1" lang="es-CL" sz="2400">
                <a:solidFill>
                  <a:srgbClr val="000000"/>
                </a:solidFill>
                <a:latin typeface="Arial"/>
                <a:ea typeface="Arial"/>
                <a:cs typeface="Arial"/>
                <a:sym typeface="Arial"/>
              </a:rPr>
              <a:t>la imputación </a:t>
            </a:r>
            <a:r>
              <a:rPr lang="es-CL" sz="2400">
                <a:solidFill>
                  <a:srgbClr val="000000"/>
                </a:solidFill>
                <a:latin typeface="Arial"/>
                <a:ea typeface="Arial"/>
                <a:cs typeface="Arial"/>
                <a:sym typeface="Arial"/>
              </a:rPr>
              <a:t>lo que se busca es estimar el valor del dato faltante. Para esto último se puede</a:t>
            </a:r>
            <a:r>
              <a:rPr lang="es-CL" sz="2400"/>
              <a:t> usar</a:t>
            </a:r>
            <a:r>
              <a:rPr lang="es-CL" sz="2400">
                <a:solidFill>
                  <a:srgbClr val="000000"/>
                </a:solidFill>
                <a:latin typeface="Arial"/>
                <a:ea typeface="Arial"/>
                <a:cs typeface="Arial"/>
                <a:sym typeface="Arial"/>
              </a:rPr>
              <a:t> la información de los registros vecinos</a:t>
            </a:r>
            <a:r>
              <a:rPr lang="es-CL" sz="2400"/>
              <a:t>,</a:t>
            </a:r>
            <a:r>
              <a:rPr lang="es-CL" sz="2400">
                <a:solidFill>
                  <a:srgbClr val="000000"/>
                </a:solidFill>
                <a:latin typeface="Arial"/>
                <a:ea typeface="Arial"/>
                <a:cs typeface="Arial"/>
                <a:sym typeface="Arial"/>
              </a:rPr>
              <a:t> la información presente en otras variables (o columnas) del set de datos</a:t>
            </a:r>
            <a:r>
              <a:rPr lang="es-CL" sz="2400"/>
              <a:t>, como un estadístico o simplemente una constante.</a:t>
            </a:r>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50800" rtl="0" algn="just">
              <a:lnSpc>
                <a:spcPct val="107000"/>
              </a:lnSpc>
              <a:spcBef>
                <a:spcPts val="800"/>
              </a:spcBef>
              <a:spcAft>
                <a:spcPts val="0"/>
              </a:spcAft>
              <a:buNone/>
            </a:pPr>
            <a:r>
              <a:rPr lang="es-CL" sz="2400">
                <a:solidFill>
                  <a:srgbClr val="000000"/>
                </a:solidFill>
                <a:latin typeface="Arial"/>
                <a:ea typeface="Arial"/>
                <a:cs typeface="Arial"/>
                <a:sym typeface="Arial"/>
              </a:rPr>
              <a:t>En términos generales estas técnicas se pueden aplicar a datos faltantes aleatorios o completamente aleatorios, es decir que asumen un grado de aleatoriedad en el mecanismo responsable de la pérdida de los datos.</a:t>
            </a:r>
            <a:endParaRPr/>
          </a:p>
          <a:p>
            <a:pPr indent="0" lvl="0" marL="50800" rtl="0" algn="just">
              <a:lnSpc>
                <a:spcPct val="107000"/>
              </a:lnSpc>
              <a:spcBef>
                <a:spcPts val="800"/>
              </a:spcBef>
              <a:spcAft>
                <a:spcPts val="0"/>
              </a:spcAft>
              <a:buNone/>
            </a:pPr>
            <a:r>
              <a:t/>
            </a:r>
            <a:endParaRPr sz="2400">
              <a:solidFill>
                <a:srgbClr val="000000"/>
              </a:solidFill>
              <a:latin typeface="Arial"/>
              <a:ea typeface="Arial"/>
              <a:cs typeface="Arial"/>
              <a:sym typeface="Arial"/>
            </a:endParaRPr>
          </a:p>
          <a:p>
            <a:pPr indent="0" lvl="0" marL="50800" rtl="0" algn="just">
              <a:lnSpc>
                <a:spcPct val="107000"/>
              </a:lnSpc>
              <a:spcBef>
                <a:spcPts val="800"/>
              </a:spcBef>
              <a:spcAft>
                <a:spcPts val="0"/>
              </a:spcAft>
              <a:buNone/>
            </a:pPr>
            <a:r>
              <a:rPr lang="es-CL" sz="2400">
                <a:solidFill>
                  <a:srgbClr val="000000"/>
                </a:solidFill>
                <a:latin typeface="Arial"/>
                <a:ea typeface="Arial"/>
                <a:cs typeface="Arial"/>
                <a:sym typeface="Arial"/>
              </a:rPr>
              <a:t>Sin embargo, para </a:t>
            </a:r>
            <a:r>
              <a:rPr b="1" lang="es-CL" sz="2400">
                <a:solidFill>
                  <a:srgbClr val="FF0000"/>
                </a:solidFill>
                <a:latin typeface="Arial"/>
                <a:ea typeface="Arial"/>
                <a:cs typeface="Arial"/>
                <a:sym typeface="Arial"/>
              </a:rPr>
              <a:t>el caso de datos faltantes no aleatorios no es recomendable usar estas técnicas </a:t>
            </a:r>
            <a:r>
              <a:rPr lang="es-CL" sz="2400">
                <a:solidFill>
                  <a:srgbClr val="000000"/>
                </a:solidFill>
                <a:latin typeface="Arial"/>
                <a:ea typeface="Arial"/>
                <a:cs typeface="Arial"/>
                <a:sym typeface="Arial"/>
              </a:rPr>
              <a:t>porque la pérdida de datos en este caso es sistemática.</a:t>
            </a:r>
            <a:endParaRPr/>
          </a:p>
        </p:txBody>
      </p:sp>
      <p:pic>
        <p:nvPicPr>
          <p:cNvPr id="140" name="Google Shape;140;p9"/>
          <p:cNvPicPr preferRelativeResize="0"/>
          <p:nvPr/>
        </p:nvPicPr>
        <p:blipFill rotWithShape="1">
          <a:blip r:embed="rId3">
            <a:alphaModFix/>
          </a:blip>
          <a:srcRect b="0" l="0" r="0" t="0"/>
          <a:stretch/>
        </p:blipFill>
        <p:spPr>
          <a:xfrm>
            <a:off x="11195050" y="2606675"/>
            <a:ext cx="8293170" cy="3651797"/>
          </a:xfrm>
          <a:prstGeom prst="rect">
            <a:avLst/>
          </a:prstGeom>
          <a:noFill/>
          <a:ln>
            <a:noFill/>
          </a:ln>
        </p:spPr>
      </p:pic>
      <p:pic>
        <p:nvPicPr>
          <p:cNvPr id="141" name="Google Shape;141;p9"/>
          <p:cNvPicPr preferRelativeResize="0"/>
          <p:nvPr/>
        </p:nvPicPr>
        <p:blipFill rotWithShape="1">
          <a:blip r:embed="rId4">
            <a:alphaModFix/>
          </a:blip>
          <a:srcRect b="0" l="0" r="0" t="0"/>
          <a:stretch/>
        </p:blipFill>
        <p:spPr>
          <a:xfrm>
            <a:off x="11221356" y="6950075"/>
            <a:ext cx="8293169" cy="2851594"/>
          </a:xfrm>
          <a:prstGeom prst="rect">
            <a:avLst/>
          </a:prstGeom>
          <a:noFill/>
          <a:ln>
            <a:noFill/>
          </a:ln>
        </p:spPr>
      </p:pic>
      <p:sp>
        <p:nvSpPr>
          <p:cNvPr id="142" name="Google Shape;142;p9"/>
          <p:cNvSpPr txBox="1"/>
          <p:nvPr/>
        </p:nvSpPr>
        <p:spPr>
          <a:xfrm>
            <a:off x="3879850" y="10215342"/>
            <a:ext cx="6503703" cy="33855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600"/>
              <a:t>Fuente: https://www.codificandobits.com/blog/manejo-datos-faltantes/</a:t>
            </a:r>
            <a:endParaRPr sz="1800"/>
          </a:p>
        </p:txBody>
      </p:sp>
      <p:sp>
        <p:nvSpPr>
          <p:cNvPr id="143" name="Google Shape;143;p9"/>
          <p:cNvSpPr txBox="1"/>
          <p:nvPr/>
        </p:nvSpPr>
        <p:spPr>
          <a:xfrm>
            <a:off x="12566650" y="9938343"/>
            <a:ext cx="4762842" cy="276999"/>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200"/>
              <a:t>Fuente: https://phoenixnap.com/kb/handling-missing-data-in-python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2022-07-20T19:15:37Z</dcterms:created>
  <dc:creator>Daniela Taito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